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9" r:id="rId3"/>
    <p:sldId id="259" r:id="rId4"/>
    <p:sldId id="260" r:id="rId5"/>
    <p:sldId id="281" r:id="rId6"/>
    <p:sldId id="261" r:id="rId7"/>
    <p:sldId id="283" r:id="rId8"/>
    <p:sldId id="289" r:id="rId9"/>
    <p:sldId id="293" r:id="rId10"/>
    <p:sldId id="284" r:id="rId11"/>
    <p:sldId id="286" r:id="rId12"/>
    <p:sldId id="290" r:id="rId13"/>
    <p:sldId id="264" r:id="rId14"/>
    <p:sldId id="265" r:id="rId15"/>
    <p:sldId id="288" r:id="rId16"/>
    <p:sldId id="277" r:id="rId17"/>
    <p:sldId id="291" r:id="rId18"/>
    <p:sldId id="292" r:id="rId19"/>
    <p:sldId id="266" r:id="rId20"/>
    <p:sldId id="267"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7" autoAdjust="0"/>
    <p:restoredTop sz="94688" autoAdjust="0"/>
  </p:normalViewPr>
  <p:slideViewPr>
    <p:cSldViewPr>
      <p:cViewPr varScale="1">
        <p:scale>
          <a:sx n="74" d="100"/>
          <a:sy n="74" d="100"/>
        </p:scale>
        <p:origin x="1128" y="90"/>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6322C-6DA5-4442-AB5B-517128DBFC79}" type="datetimeFigureOut">
              <a:rPr lang="en-US" smtClean="0"/>
              <a:t>1/29/2021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2DDDD3-8ED6-4F1A-A775-12B1DA8F8588}" type="slidenum">
              <a:rPr lang="en-US" smtClean="0"/>
              <a:t>‹#›</a:t>
            </a:fld>
            <a:endParaRPr lang="en-US"/>
          </a:p>
        </p:txBody>
      </p:sp>
    </p:spTree>
    <p:extLst>
      <p:ext uri="{BB962C8B-B14F-4D97-AF65-F5344CB8AC3E}">
        <p14:creationId xmlns:p14="http://schemas.microsoft.com/office/powerpoint/2010/main" val="578536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of myself, Ann</a:t>
            </a:r>
            <a:r>
              <a:rPr lang="en-US" baseline="0" dirty="0" smtClean="0"/>
              <a:t> and what we do. New office since Jan 2018. Thanks for the invitation to present.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a:t>
            </a:fld>
            <a:endParaRPr lang="en-US"/>
          </a:p>
        </p:txBody>
      </p:sp>
    </p:spTree>
    <p:extLst>
      <p:ext uri="{BB962C8B-B14F-4D97-AF65-F5344CB8AC3E}">
        <p14:creationId xmlns:p14="http://schemas.microsoft.com/office/powerpoint/2010/main" val="333555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St. Joseph County there is 14.1% food insecurity rate.</a:t>
            </a:r>
            <a:r>
              <a:rPr lang="en-US" baseline="0" dirty="0" smtClean="0"/>
              <a:t> </a:t>
            </a:r>
            <a:r>
              <a:rPr lang="en-US" dirty="0" smtClean="0"/>
              <a:t>In</a:t>
            </a:r>
            <a:r>
              <a:rPr lang="en-US" baseline="0" dirty="0" smtClean="0"/>
              <a:t> Hamilton Co. there is 8.8% food insecurity rate and 4.8% poverty rate. In Marion Co. there’s 18.6% food insecurity and 18.9% poverty rate. Vanderburgh Co. food insecurity rate is: 15.4% but 19.3% for Children. Poverty rate is 17.4% and 22.8% for children.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4</a:t>
            </a:fld>
            <a:endParaRPr lang="en-US"/>
          </a:p>
        </p:txBody>
      </p:sp>
    </p:spTree>
    <p:extLst>
      <p:ext uri="{BB962C8B-B14F-4D97-AF65-F5344CB8AC3E}">
        <p14:creationId xmlns:p14="http://schemas.microsoft.com/office/powerpoint/2010/main" val="3397584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Dark green shows</a:t>
            </a:r>
            <a:r>
              <a:rPr lang="en-US" baseline="0" dirty="0" smtClean="0"/>
              <a:t> the highest rates of food insecurity in IN. Marion county has the highest food insecurity rate in IN at 18.6%, then Monroe 17.6% and then Vigo 16.9%. </a:t>
            </a:r>
          </a:p>
          <a:p>
            <a:endParaRPr lang="en-US" baseline="0" dirty="0" smtClean="0"/>
          </a:p>
          <a:p>
            <a:r>
              <a:rPr lang="en-US" baseline="0" dirty="0" smtClean="0"/>
              <a:t>Monroe has the </a:t>
            </a:r>
            <a:r>
              <a:rPr lang="en-US" baseline="0" dirty="0" err="1" smtClean="0"/>
              <a:t>higheset</a:t>
            </a:r>
            <a:r>
              <a:rPr lang="en-US" baseline="0" dirty="0" smtClean="0"/>
              <a:t> poverty rate – 21.6%, then Switzerland 20.1 and Delaware 19.4.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5</a:t>
            </a:fld>
            <a:endParaRPr lang="en-US"/>
          </a:p>
        </p:txBody>
      </p:sp>
    </p:spTree>
    <p:extLst>
      <p:ext uri="{BB962C8B-B14F-4D97-AF65-F5344CB8AC3E}">
        <p14:creationId xmlns:p14="http://schemas.microsoft.com/office/powerpoint/2010/main" val="385807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6</a:t>
            </a:fld>
            <a:endParaRPr lang="en-US"/>
          </a:p>
        </p:txBody>
      </p:sp>
    </p:spTree>
    <p:extLst>
      <p:ext uri="{BB962C8B-B14F-4D97-AF65-F5344CB8AC3E}">
        <p14:creationId xmlns:p14="http://schemas.microsoft.com/office/powerpoint/2010/main" val="270733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f4c3bd2ee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5f4c3bd2e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5f4c3bd2e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2207746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5f4c3bd426_0_21:notes"/>
          <p:cNvSpPr txBox="1">
            <a:spLocks noGrp="1"/>
          </p:cNvSpPr>
          <p:nvPr>
            <p:ph type="body" idx="1"/>
          </p:nvPr>
        </p:nvSpPr>
        <p:spPr>
          <a:xfrm>
            <a:off x="685781" y="4343381"/>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g5f4c3bd426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8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gleanings</a:t>
            </a:r>
            <a:r>
              <a:rPr lang="en-US" baseline="0" dirty="0" smtClean="0"/>
              <a:t> look a bit like this but vary from place to place and farm to farm. We glean 12 pounds of lettuce to 100 acre cucumber farms!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13</a:t>
            </a:fld>
            <a:endParaRPr lang="en-US"/>
          </a:p>
        </p:txBody>
      </p:sp>
    </p:spTree>
    <p:extLst>
      <p:ext uri="{BB962C8B-B14F-4D97-AF65-F5344CB8AC3E}">
        <p14:creationId xmlns:p14="http://schemas.microsoft.com/office/powerpoint/2010/main" val="2057834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Mostly potatoes here in IN. 40,000 pounds show up and are distributed in same day.</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14</a:t>
            </a:fld>
            <a:endParaRPr lang="en-US"/>
          </a:p>
        </p:txBody>
      </p:sp>
    </p:spTree>
    <p:extLst>
      <p:ext uri="{BB962C8B-B14F-4D97-AF65-F5344CB8AC3E}">
        <p14:creationId xmlns:p14="http://schemas.microsoft.com/office/powerpoint/2010/main" val="3648803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 say, when we glean together, we have fun together!!! Glean</a:t>
            </a:r>
            <a:r>
              <a:rPr lang="en-US" baseline="0" dirty="0" smtClean="0"/>
              <a:t>ing also provides the opportunity for people, especially our children, to see where their food comes from, it opens doors of education around nutrition (sharing recipes and stories about food and family), and it provides fresh air and sunshine and physical activity that makes us all healthier and happier!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16</a:t>
            </a:fld>
            <a:endParaRPr lang="en-US"/>
          </a:p>
        </p:txBody>
      </p:sp>
    </p:spTree>
    <p:extLst>
      <p:ext uri="{BB962C8B-B14F-4D97-AF65-F5344CB8AC3E}">
        <p14:creationId xmlns:p14="http://schemas.microsoft.com/office/powerpoint/2010/main" val="2614311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17</a:t>
            </a:fld>
            <a:endParaRPr lang="en-US"/>
          </a:p>
        </p:txBody>
      </p:sp>
    </p:spTree>
    <p:extLst>
      <p:ext uri="{BB962C8B-B14F-4D97-AF65-F5344CB8AC3E}">
        <p14:creationId xmlns:p14="http://schemas.microsoft.com/office/powerpoint/2010/main" val="665412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can you help and how can we partner together? Go through the list.</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19</a:t>
            </a:fld>
            <a:endParaRPr lang="en-US"/>
          </a:p>
        </p:txBody>
      </p:sp>
    </p:spTree>
    <p:extLst>
      <p:ext uri="{BB962C8B-B14F-4D97-AF65-F5344CB8AC3E}">
        <p14:creationId xmlns:p14="http://schemas.microsoft.com/office/powerpoint/2010/main" val="3042801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the opportunity</a:t>
            </a:r>
            <a:r>
              <a:rPr lang="en-US" baseline="0" dirty="0" smtClean="0"/>
              <a:t> to meet and talk today. Thank you for the work that each of you do and I look forward to ways we can partner together. </a:t>
            </a:r>
            <a:endParaRPr lang="en-US" dirty="0"/>
          </a:p>
        </p:txBody>
      </p:sp>
      <p:sp>
        <p:nvSpPr>
          <p:cNvPr id="4" name="Slide Number Placeholder 3"/>
          <p:cNvSpPr>
            <a:spLocks noGrp="1"/>
          </p:cNvSpPr>
          <p:nvPr>
            <p:ph type="sldNum" sz="quarter" idx="10"/>
          </p:nvPr>
        </p:nvSpPr>
        <p:spPr/>
        <p:txBody>
          <a:bodyPr/>
          <a:lstStyle/>
          <a:p>
            <a:fld id="{A02DDDD3-8ED6-4F1A-A775-12B1DA8F8588}" type="slidenum">
              <a:rPr lang="en-US" smtClean="0"/>
              <a:t>20</a:t>
            </a:fld>
            <a:endParaRPr lang="en-US"/>
          </a:p>
        </p:txBody>
      </p:sp>
    </p:spTree>
    <p:extLst>
      <p:ext uri="{BB962C8B-B14F-4D97-AF65-F5344CB8AC3E}">
        <p14:creationId xmlns:p14="http://schemas.microsoft.com/office/powerpoint/2010/main" val="4259053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 xmlns:a16="http://schemas.microsoft.com/office/drawing/2014/main" id="{DFE04944-B0A0-488F-8C39-2BBA65D613E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 xmlns:a16="http://schemas.microsoft.com/office/drawing/2014/main" id="{EDD426AD-B7CC-4BE4-8CA1-AB9D26C1F7F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 xmlns:a16="http://schemas.microsoft.com/office/drawing/2014/main" id="{507E3266-57EF-4BD5-A86C-D0E14E894E68}"/>
              </a:ext>
            </a:extLst>
          </p:cNvPr>
          <p:cNvSpPr>
            <a:spLocks noGrp="1" noChangeArrowheads="1"/>
          </p:cNvSpPr>
          <p:nvPr>
            <p:ph type="sldNum" sz="quarter" idx="12"/>
          </p:nvPr>
        </p:nvSpPr>
        <p:spPr>
          <a:ln/>
        </p:spPr>
        <p:txBody>
          <a:bodyPr/>
          <a:lstStyle>
            <a:lvl1pPr>
              <a:defRPr/>
            </a:lvl1pPr>
          </a:lstStyle>
          <a:p>
            <a:pPr>
              <a:defRPr/>
            </a:pPr>
            <a:fld id="{F87F7FE0-1D7D-4A27-805B-1804E9D1372E}" type="slidenum">
              <a:rPr lang="en-US" altLang="en-US"/>
              <a:pPr>
                <a:defRPr/>
              </a:pPr>
              <a:t>‹#›</a:t>
            </a:fld>
            <a:endParaRPr lang="en-US" altLang="en-US"/>
          </a:p>
        </p:txBody>
      </p:sp>
    </p:spTree>
    <p:extLst>
      <p:ext uri="{BB962C8B-B14F-4D97-AF65-F5344CB8AC3E}">
        <p14:creationId xmlns:p14="http://schemas.microsoft.com/office/powerpoint/2010/main" val="397899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 xmlns:a16="http://schemas.microsoft.com/office/drawing/2014/main" id="{6A658675-8E4C-4AC8-BF9B-9BF3AA0F7D6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 xmlns:a16="http://schemas.microsoft.com/office/drawing/2014/main" id="{48DC1901-0DAF-468F-A43A-8A5ADCC4977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 xmlns:a16="http://schemas.microsoft.com/office/drawing/2014/main" id="{717AD354-3B76-4CD9-8029-7E8C472A8073}"/>
              </a:ext>
            </a:extLst>
          </p:cNvPr>
          <p:cNvSpPr>
            <a:spLocks noGrp="1" noChangeArrowheads="1"/>
          </p:cNvSpPr>
          <p:nvPr>
            <p:ph type="sldNum" sz="quarter" idx="12"/>
          </p:nvPr>
        </p:nvSpPr>
        <p:spPr>
          <a:ln/>
        </p:spPr>
        <p:txBody>
          <a:bodyPr/>
          <a:lstStyle>
            <a:lvl1pPr>
              <a:defRPr/>
            </a:lvl1pPr>
          </a:lstStyle>
          <a:p>
            <a:pPr>
              <a:defRPr/>
            </a:pPr>
            <a:fld id="{4290E253-03CD-48ED-B3AF-ADA7A87A5E00}" type="slidenum">
              <a:rPr lang="en-US" altLang="en-US"/>
              <a:pPr>
                <a:defRPr/>
              </a:pPr>
              <a:t>‹#›</a:t>
            </a:fld>
            <a:endParaRPr lang="en-US" altLang="en-US"/>
          </a:p>
        </p:txBody>
      </p:sp>
    </p:spTree>
    <p:extLst>
      <p:ext uri="{BB962C8B-B14F-4D97-AF65-F5344CB8AC3E}">
        <p14:creationId xmlns:p14="http://schemas.microsoft.com/office/powerpoint/2010/main" val="288676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 xmlns:a16="http://schemas.microsoft.com/office/drawing/2014/main" id="{9AE3DFB8-E87C-42C2-B84C-65CBD96556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 xmlns:a16="http://schemas.microsoft.com/office/drawing/2014/main" id="{E066B521-F587-476E-922D-C423B54061A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 xmlns:a16="http://schemas.microsoft.com/office/drawing/2014/main" id="{C81D17E9-12BD-4578-AFF7-3AE3B922B626}"/>
              </a:ext>
            </a:extLst>
          </p:cNvPr>
          <p:cNvSpPr>
            <a:spLocks noGrp="1" noChangeArrowheads="1"/>
          </p:cNvSpPr>
          <p:nvPr>
            <p:ph type="sldNum" sz="quarter" idx="12"/>
          </p:nvPr>
        </p:nvSpPr>
        <p:spPr>
          <a:ln/>
        </p:spPr>
        <p:txBody>
          <a:bodyPr/>
          <a:lstStyle>
            <a:lvl1pPr>
              <a:defRPr/>
            </a:lvl1pPr>
          </a:lstStyle>
          <a:p>
            <a:pPr>
              <a:defRPr/>
            </a:pPr>
            <a:fld id="{26AA54CE-B3F1-45D5-AA74-6076EE2966DB}" type="slidenum">
              <a:rPr lang="en-US" altLang="en-US"/>
              <a:pPr>
                <a:defRPr/>
              </a:pPr>
              <a:t>‹#›</a:t>
            </a:fld>
            <a:endParaRPr lang="en-US" altLang="en-US"/>
          </a:p>
        </p:txBody>
      </p:sp>
    </p:spTree>
    <p:extLst>
      <p:ext uri="{BB962C8B-B14F-4D97-AF65-F5344CB8AC3E}">
        <p14:creationId xmlns:p14="http://schemas.microsoft.com/office/powerpoint/2010/main" val="3001916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 xmlns:a16="http://schemas.microsoft.com/office/drawing/2014/main" id="{9A868B87-506F-44FC-82C6-AA03D314060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 xmlns:a16="http://schemas.microsoft.com/office/drawing/2014/main" id="{02226C07-E032-40C8-8004-6159B91B7EE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 xmlns:a16="http://schemas.microsoft.com/office/drawing/2014/main" id="{0DFFC2D4-B0F9-452F-BE00-C9CC2C7297B7}"/>
              </a:ext>
            </a:extLst>
          </p:cNvPr>
          <p:cNvSpPr>
            <a:spLocks noGrp="1" noChangeArrowheads="1"/>
          </p:cNvSpPr>
          <p:nvPr>
            <p:ph type="sldNum" sz="quarter" idx="12"/>
          </p:nvPr>
        </p:nvSpPr>
        <p:spPr>
          <a:ln/>
        </p:spPr>
        <p:txBody>
          <a:bodyPr/>
          <a:lstStyle>
            <a:lvl1pPr>
              <a:defRPr/>
            </a:lvl1pPr>
          </a:lstStyle>
          <a:p>
            <a:pPr>
              <a:defRPr/>
            </a:pPr>
            <a:fld id="{D0E6CFED-A5C7-447B-85DB-6CA80054158B}" type="slidenum">
              <a:rPr lang="en-US" altLang="en-US"/>
              <a:pPr>
                <a:defRPr/>
              </a:pPr>
              <a:t>‹#›</a:t>
            </a:fld>
            <a:endParaRPr lang="en-US" altLang="en-US"/>
          </a:p>
        </p:txBody>
      </p:sp>
    </p:spTree>
    <p:extLst>
      <p:ext uri="{BB962C8B-B14F-4D97-AF65-F5344CB8AC3E}">
        <p14:creationId xmlns:p14="http://schemas.microsoft.com/office/powerpoint/2010/main" val="3400147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 xmlns:a16="http://schemas.microsoft.com/office/drawing/2014/main" id="{A49519EB-0DC0-49D4-89A3-DCF3FF7CED1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 xmlns:a16="http://schemas.microsoft.com/office/drawing/2014/main" id="{22D70227-9D37-4CAB-927B-E774CD380A7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 xmlns:a16="http://schemas.microsoft.com/office/drawing/2014/main" id="{AF4B1064-4B46-45F6-AEB2-6766668DB70D}"/>
              </a:ext>
            </a:extLst>
          </p:cNvPr>
          <p:cNvSpPr>
            <a:spLocks noGrp="1" noChangeArrowheads="1"/>
          </p:cNvSpPr>
          <p:nvPr>
            <p:ph type="sldNum" sz="quarter" idx="12"/>
          </p:nvPr>
        </p:nvSpPr>
        <p:spPr>
          <a:ln/>
        </p:spPr>
        <p:txBody>
          <a:bodyPr/>
          <a:lstStyle>
            <a:lvl1pPr>
              <a:defRPr/>
            </a:lvl1pPr>
          </a:lstStyle>
          <a:p>
            <a:pPr>
              <a:defRPr/>
            </a:pPr>
            <a:fld id="{65A844A8-B359-48B4-86E9-960218EBE6C5}" type="slidenum">
              <a:rPr lang="en-US" altLang="en-US"/>
              <a:pPr>
                <a:defRPr/>
              </a:pPr>
              <a:t>‹#›</a:t>
            </a:fld>
            <a:endParaRPr lang="en-US" altLang="en-US"/>
          </a:p>
        </p:txBody>
      </p:sp>
    </p:spTree>
    <p:extLst>
      <p:ext uri="{BB962C8B-B14F-4D97-AF65-F5344CB8AC3E}">
        <p14:creationId xmlns:p14="http://schemas.microsoft.com/office/powerpoint/2010/main" val="219236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 xmlns:a16="http://schemas.microsoft.com/office/drawing/2014/main" id="{D3976526-8E70-4EC0-A520-1EA6D6DB873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 xmlns:a16="http://schemas.microsoft.com/office/drawing/2014/main" id="{D3776BB1-2D81-4616-A699-65BC4F53B00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 xmlns:a16="http://schemas.microsoft.com/office/drawing/2014/main" id="{51672ED9-54C6-49E6-9EB6-72361F363EA5}"/>
              </a:ext>
            </a:extLst>
          </p:cNvPr>
          <p:cNvSpPr>
            <a:spLocks noGrp="1" noChangeArrowheads="1"/>
          </p:cNvSpPr>
          <p:nvPr>
            <p:ph type="sldNum" sz="quarter" idx="12"/>
          </p:nvPr>
        </p:nvSpPr>
        <p:spPr>
          <a:ln/>
        </p:spPr>
        <p:txBody>
          <a:bodyPr/>
          <a:lstStyle>
            <a:lvl1pPr>
              <a:defRPr/>
            </a:lvl1pPr>
          </a:lstStyle>
          <a:p>
            <a:pPr>
              <a:defRPr/>
            </a:pPr>
            <a:fld id="{AFFB9689-AE7C-42C7-ADB5-CFAD5A1E0323}" type="slidenum">
              <a:rPr lang="en-US" altLang="en-US"/>
              <a:pPr>
                <a:defRPr/>
              </a:pPr>
              <a:t>‹#›</a:t>
            </a:fld>
            <a:endParaRPr lang="en-US" altLang="en-US"/>
          </a:p>
        </p:txBody>
      </p:sp>
    </p:spTree>
    <p:extLst>
      <p:ext uri="{BB962C8B-B14F-4D97-AF65-F5344CB8AC3E}">
        <p14:creationId xmlns:p14="http://schemas.microsoft.com/office/powerpoint/2010/main" val="2206959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 xmlns:a16="http://schemas.microsoft.com/office/drawing/2014/main" id="{70E12FC2-B629-4762-8C00-4A583EEB6EE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 xmlns:a16="http://schemas.microsoft.com/office/drawing/2014/main" id="{E446BD0E-D93E-430C-8256-358C960505D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 xmlns:a16="http://schemas.microsoft.com/office/drawing/2014/main" id="{C455B2BE-D848-4832-A4EA-C57CA5FFA4CA}"/>
              </a:ext>
            </a:extLst>
          </p:cNvPr>
          <p:cNvSpPr>
            <a:spLocks noGrp="1" noChangeArrowheads="1"/>
          </p:cNvSpPr>
          <p:nvPr>
            <p:ph type="sldNum" sz="quarter" idx="12"/>
          </p:nvPr>
        </p:nvSpPr>
        <p:spPr>
          <a:ln/>
        </p:spPr>
        <p:txBody>
          <a:bodyPr/>
          <a:lstStyle>
            <a:lvl1pPr>
              <a:defRPr/>
            </a:lvl1pPr>
          </a:lstStyle>
          <a:p>
            <a:pPr>
              <a:defRPr/>
            </a:pPr>
            <a:fld id="{F3382B0D-6BA9-421E-AFB9-B40AEB8527E7}" type="slidenum">
              <a:rPr lang="en-US" altLang="en-US"/>
              <a:pPr>
                <a:defRPr/>
              </a:pPr>
              <a:t>‹#›</a:t>
            </a:fld>
            <a:endParaRPr lang="en-US" altLang="en-US"/>
          </a:p>
        </p:txBody>
      </p:sp>
    </p:spTree>
    <p:extLst>
      <p:ext uri="{BB962C8B-B14F-4D97-AF65-F5344CB8AC3E}">
        <p14:creationId xmlns:p14="http://schemas.microsoft.com/office/powerpoint/2010/main" val="146743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 xmlns:a16="http://schemas.microsoft.com/office/drawing/2014/main" id="{89CFD75E-3CE1-4240-9092-065607D2CEE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 xmlns:a16="http://schemas.microsoft.com/office/drawing/2014/main" id="{E5A7BEC1-0D95-4C24-B844-36039E61F79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 xmlns:a16="http://schemas.microsoft.com/office/drawing/2014/main" id="{F8E200C5-BE77-4F85-9E61-306B9A53BBE6}"/>
              </a:ext>
            </a:extLst>
          </p:cNvPr>
          <p:cNvSpPr>
            <a:spLocks noGrp="1" noChangeArrowheads="1"/>
          </p:cNvSpPr>
          <p:nvPr>
            <p:ph type="sldNum" sz="quarter" idx="12"/>
          </p:nvPr>
        </p:nvSpPr>
        <p:spPr>
          <a:ln/>
        </p:spPr>
        <p:txBody>
          <a:bodyPr/>
          <a:lstStyle>
            <a:lvl1pPr>
              <a:defRPr/>
            </a:lvl1pPr>
          </a:lstStyle>
          <a:p>
            <a:pPr>
              <a:defRPr/>
            </a:pPr>
            <a:fld id="{A75BE575-7870-40C6-8F80-7527BE33FE33}" type="slidenum">
              <a:rPr lang="en-US" altLang="en-US"/>
              <a:pPr>
                <a:defRPr/>
              </a:pPr>
              <a:t>‹#›</a:t>
            </a:fld>
            <a:endParaRPr lang="en-US" altLang="en-US"/>
          </a:p>
        </p:txBody>
      </p:sp>
    </p:spTree>
    <p:extLst>
      <p:ext uri="{BB962C8B-B14F-4D97-AF65-F5344CB8AC3E}">
        <p14:creationId xmlns:p14="http://schemas.microsoft.com/office/powerpoint/2010/main" val="3479376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 xmlns:a16="http://schemas.microsoft.com/office/drawing/2014/main" id="{F9ECC39F-47BE-4A82-9789-44087440CF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 xmlns:a16="http://schemas.microsoft.com/office/drawing/2014/main" id="{7E9E3D3E-7225-48E9-A0D6-84FE7F3670D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 xmlns:a16="http://schemas.microsoft.com/office/drawing/2014/main" id="{5173508F-82A4-4943-9930-A5E723B88C22}"/>
              </a:ext>
            </a:extLst>
          </p:cNvPr>
          <p:cNvSpPr>
            <a:spLocks noGrp="1" noChangeArrowheads="1"/>
          </p:cNvSpPr>
          <p:nvPr>
            <p:ph type="sldNum" sz="quarter" idx="12"/>
          </p:nvPr>
        </p:nvSpPr>
        <p:spPr>
          <a:ln/>
        </p:spPr>
        <p:txBody>
          <a:bodyPr/>
          <a:lstStyle>
            <a:lvl1pPr>
              <a:defRPr/>
            </a:lvl1pPr>
          </a:lstStyle>
          <a:p>
            <a:pPr>
              <a:defRPr/>
            </a:pPr>
            <a:fld id="{01E5346F-6CEA-493A-A7BE-3FDA75801CFE}" type="slidenum">
              <a:rPr lang="en-US" altLang="en-US"/>
              <a:pPr>
                <a:defRPr/>
              </a:pPr>
              <a:t>‹#›</a:t>
            </a:fld>
            <a:endParaRPr lang="en-US" altLang="en-US"/>
          </a:p>
        </p:txBody>
      </p:sp>
    </p:spTree>
    <p:extLst>
      <p:ext uri="{BB962C8B-B14F-4D97-AF65-F5344CB8AC3E}">
        <p14:creationId xmlns:p14="http://schemas.microsoft.com/office/powerpoint/2010/main" val="1786770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 xmlns:a16="http://schemas.microsoft.com/office/drawing/2014/main" id="{39045964-F985-4CCD-989D-7A0B3623C1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 xmlns:a16="http://schemas.microsoft.com/office/drawing/2014/main" id="{E539DCA6-DF3F-4E5D-B128-54362A42565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 xmlns:a16="http://schemas.microsoft.com/office/drawing/2014/main" id="{FE992748-49F7-48A6-95B9-2368FE1240CE}"/>
              </a:ext>
            </a:extLst>
          </p:cNvPr>
          <p:cNvSpPr>
            <a:spLocks noGrp="1" noChangeArrowheads="1"/>
          </p:cNvSpPr>
          <p:nvPr>
            <p:ph type="sldNum" sz="quarter" idx="12"/>
          </p:nvPr>
        </p:nvSpPr>
        <p:spPr>
          <a:ln/>
        </p:spPr>
        <p:txBody>
          <a:bodyPr/>
          <a:lstStyle>
            <a:lvl1pPr>
              <a:defRPr/>
            </a:lvl1pPr>
          </a:lstStyle>
          <a:p>
            <a:pPr>
              <a:defRPr/>
            </a:pPr>
            <a:fld id="{8F11CAE1-EABB-49CF-89E0-7384AEAEF081}" type="slidenum">
              <a:rPr lang="en-US" altLang="en-US"/>
              <a:pPr>
                <a:defRPr/>
              </a:pPr>
              <a:t>‹#›</a:t>
            </a:fld>
            <a:endParaRPr lang="en-US" altLang="en-US"/>
          </a:p>
        </p:txBody>
      </p:sp>
    </p:spTree>
    <p:extLst>
      <p:ext uri="{BB962C8B-B14F-4D97-AF65-F5344CB8AC3E}">
        <p14:creationId xmlns:p14="http://schemas.microsoft.com/office/powerpoint/2010/main" val="1758589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 xmlns:a16="http://schemas.microsoft.com/office/drawing/2014/main" id="{5065B95F-3F35-4F9B-8196-927FAB95E79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 xmlns:a16="http://schemas.microsoft.com/office/drawing/2014/main" id="{4CFDFE80-D523-4448-91D8-D79883F5DB7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 xmlns:a16="http://schemas.microsoft.com/office/drawing/2014/main" id="{DBE04A8B-C3EB-470D-B104-A57FCE5FE38D}"/>
              </a:ext>
            </a:extLst>
          </p:cNvPr>
          <p:cNvSpPr>
            <a:spLocks noGrp="1" noChangeArrowheads="1"/>
          </p:cNvSpPr>
          <p:nvPr>
            <p:ph type="sldNum" sz="quarter" idx="12"/>
          </p:nvPr>
        </p:nvSpPr>
        <p:spPr>
          <a:ln/>
        </p:spPr>
        <p:txBody>
          <a:bodyPr/>
          <a:lstStyle>
            <a:lvl1pPr>
              <a:defRPr/>
            </a:lvl1pPr>
          </a:lstStyle>
          <a:p>
            <a:pPr>
              <a:defRPr/>
            </a:pPr>
            <a:fld id="{51049264-7F00-4769-94A9-2449D8673396}" type="slidenum">
              <a:rPr lang="en-US" altLang="en-US"/>
              <a:pPr>
                <a:defRPr/>
              </a:pPr>
              <a:t>‹#›</a:t>
            </a:fld>
            <a:endParaRPr lang="en-US" altLang="en-US"/>
          </a:p>
        </p:txBody>
      </p:sp>
    </p:spTree>
    <p:extLst>
      <p:ext uri="{BB962C8B-B14F-4D97-AF65-F5344CB8AC3E}">
        <p14:creationId xmlns:p14="http://schemas.microsoft.com/office/powerpoint/2010/main" val="2824337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 xmlns:a16="http://schemas.microsoft.com/office/drawing/2014/main" id="{1018F942-FD00-490D-9CCD-DC9BB4F11C8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 xmlns:a16="http://schemas.microsoft.com/office/drawing/2014/main" id="{4C86B3F5-6711-430A-B56C-74167F925E5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 xmlns:a16="http://schemas.microsoft.com/office/drawing/2014/main" id="{8D70E05B-567C-4182-A9C8-C39A084932BB}"/>
              </a:ext>
            </a:extLst>
          </p:cNvPr>
          <p:cNvSpPr>
            <a:spLocks noGrp="1" noChangeArrowheads="1"/>
          </p:cNvSpPr>
          <p:nvPr>
            <p:ph type="sldNum" sz="quarter" idx="12"/>
          </p:nvPr>
        </p:nvSpPr>
        <p:spPr>
          <a:ln/>
        </p:spPr>
        <p:txBody>
          <a:bodyPr/>
          <a:lstStyle>
            <a:lvl1pPr>
              <a:defRPr/>
            </a:lvl1pPr>
          </a:lstStyle>
          <a:p>
            <a:pPr>
              <a:defRPr/>
            </a:pPr>
            <a:fld id="{DD155FD1-7AB9-4385-A7CC-ABC8FE4386E0}" type="slidenum">
              <a:rPr lang="en-US" altLang="en-US"/>
              <a:pPr>
                <a:defRPr/>
              </a:pPr>
              <a:t>‹#›</a:t>
            </a:fld>
            <a:endParaRPr lang="en-US" altLang="en-US"/>
          </a:p>
        </p:txBody>
      </p:sp>
    </p:spTree>
    <p:extLst>
      <p:ext uri="{BB962C8B-B14F-4D97-AF65-F5344CB8AC3E}">
        <p14:creationId xmlns:p14="http://schemas.microsoft.com/office/powerpoint/2010/main" val="1381149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 xmlns:a16="http://schemas.microsoft.com/office/drawing/2014/main" id="{80624159-12E8-40D4-BB3A-628BC3B80EF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 xmlns:a16="http://schemas.microsoft.com/office/drawing/2014/main" id="{AC6A1E5B-769A-439F-A545-3D802FDB102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 xmlns:a16="http://schemas.microsoft.com/office/drawing/2014/main" id="{9E6741D2-3E06-41EF-BC0B-97AA5F1D3478}"/>
              </a:ext>
            </a:extLst>
          </p:cNvPr>
          <p:cNvSpPr>
            <a:spLocks noGrp="1" noChangeArrowheads="1"/>
          </p:cNvSpPr>
          <p:nvPr>
            <p:ph type="sldNum" sz="quarter" idx="12"/>
          </p:nvPr>
        </p:nvSpPr>
        <p:spPr>
          <a:ln/>
        </p:spPr>
        <p:txBody>
          <a:bodyPr/>
          <a:lstStyle>
            <a:lvl1pPr>
              <a:defRPr/>
            </a:lvl1pPr>
          </a:lstStyle>
          <a:p>
            <a:pPr>
              <a:defRPr/>
            </a:pPr>
            <a:fld id="{4444BE3F-F799-4CE6-B27B-129947ED6CC6}" type="slidenum">
              <a:rPr lang="en-US" altLang="en-US"/>
              <a:pPr>
                <a:defRPr/>
              </a:pPr>
              <a:t>‹#›</a:t>
            </a:fld>
            <a:endParaRPr lang="en-US" altLang="en-US"/>
          </a:p>
        </p:txBody>
      </p:sp>
    </p:spTree>
    <p:extLst>
      <p:ext uri="{BB962C8B-B14F-4D97-AF65-F5344CB8AC3E}">
        <p14:creationId xmlns:p14="http://schemas.microsoft.com/office/powerpoint/2010/main" val="1009470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 xmlns:a16="http://schemas.microsoft.com/office/drawing/2014/main" id="{78DF48DD-A543-401A-B41C-F277CEB43C09}"/>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 xmlns:a16="http://schemas.microsoft.com/office/drawing/2014/main" id="{C9212217-C399-4CF2-84AB-C1AEE3E5B772}"/>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 xmlns:a16="http://schemas.microsoft.com/office/drawing/2014/main" id="{66E05771-1884-459E-834B-7AC65B82215F}"/>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en-US" altLang="en-US"/>
          </a:p>
        </p:txBody>
      </p:sp>
      <p:sp>
        <p:nvSpPr>
          <p:cNvPr id="1029" name="Rectangle 5">
            <a:extLst>
              <a:ext uri="{FF2B5EF4-FFF2-40B4-BE49-F238E27FC236}">
                <a16:creationId xmlns="" xmlns:a16="http://schemas.microsoft.com/office/drawing/2014/main" id="{D1B92201-A686-4C9E-94B9-84DB23F0074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en-US" altLang="en-US"/>
          </a:p>
        </p:txBody>
      </p:sp>
      <p:sp>
        <p:nvSpPr>
          <p:cNvPr id="1030" name="Rectangle 6">
            <a:extLst>
              <a:ext uri="{FF2B5EF4-FFF2-40B4-BE49-F238E27FC236}">
                <a16:creationId xmlns="" xmlns:a16="http://schemas.microsoft.com/office/drawing/2014/main" id="{D85551E4-5709-4229-A692-F7940F7A8F2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260C61C9-C75E-4837-8418-9D7C2D0434D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6.jp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mailto:sosaal@endhunger.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hyperlink" Target="mailto:sw-ohio@endhunger.org" TargetMode="External"/><Relationship Id="rId4" Type="http://schemas.openxmlformats.org/officeDocument/2006/relationships/hyperlink" Target="mailto:in-glean@endhunger.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a:extLst>
              <a:ext uri="{FF2B5EF4-FFF2-40B4-BE49-F238E27FC236}">
                <a16:creationId xmlns="" xmlns:a16="http://schemas.microsoft.com/office/drawing/2014/main" id="{D2AC547D-AFFA-46A9-B593-02FC5AA0EDCD}"/>
              </a:ext>
            </a:extLst>
          </p:cNvPr>
          <p:cNvSpPr>
            <a:spLocks noGrp="1" noChangeArrowheads="1"/>
          </p:cNvSpPr>
          <p:nvPr>
            <p:ph type="subTitle" idx="1"/>
          </p:nvPr>
        </p:nvSpPr>
        <p:spPr>
          <a:xfrm>
            <a:off x="1371600" y="3886200"/>
            <a:ext cx="6400800" cy="1752600"/>
          </a:xfrm>
        </p:spPr>
        <p:txBody>
          <a:bodyPr/>
          <a:lstStyle/>
          <a:p>
            <a:pPr eaLnBrk="1" hangingPunct="1"/>
            <a:endParaRPr lang="en-US" altLang="en-US" sz="3200"/>
          </a:p>
        </p:txBody>
      </p:sp>
      <p:pic>
        <p:nvPicPr>
          <p:cNvPr id="2051" name="Picture 5" descr="SoSA Logo">
            <a:extLst>
              <a:ext uri="{FF2B5EF4-FFF2-40B4-BE49-F238E27FC236}">
                <a16:creationId xmlns="" xmlns:a16="http://schemas.microsoft.com/office/drawing/2014/main" id="{6FB8F1AC-170C-4733-9D5C-E5822C79D6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3581400"/>
            <a:ext cx="7239000"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itle 1">
            <a:extLst>
              <a:ext uri="{FF2B5EF4-FFF2-40B4-BE49-F238E27FC236}">
                <a16:creationId xmlns="" xmlns:a16="http://schemas.microsoft.com/office/drawing/2014/main" id="{00172106-E12D-4742-9735-F191E7F29B7E}"/>
              </a:ext>
            </a:extLst>
          </p:cNvPr>
          <p:cNvSpPr>
            <a:spLocks noGrp="1"/>
          </p:cNvSpPr>
          <p:nvPr>
            <p:ph type="ctrTitle"/>
          </p:nvPr>
        </p:nvSpPr>
        <p:spPr>
          <a:xfrm>
            <a:off x="1143000" y="152400"/>
            <a:ext cx="6858000" cy="2819399"/>
          </a:xfrm>
        </p:spPr>
        <p:txBody>
          <a:bodyPr/>
          <a:lstStyle/>
          <a:p>
            <a:pPr eaLnBrk="1" hangingPunct="1"/>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dirty="0"/>
              <a:t/>
            </a:r>
            <a:br>
              <a:rPr lang="en-US" altLang="en-US" dirty="0"/>
            </a:br>
            <a:r>
              <a:rPr lang="en-US" altLang="en-US" dirty="0" smtClean="0"/>
              <a:t>Indiana Regional Office</a:t>
            </a: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81200"/>
            <a:ext cx="6629400" cy="3046988"/>
          </a:xfrm>
          <a:prstGeom prst="rect">
            <a:avLst/>
          </a:prstGeom>
        </p:spPr>
        <p:txBody>
          <a:bodyPr wrap="square">
            <a:spAutoFit/>
          </a:bodyPr>
          <a:lstStyle/>
          <a:p>
            <a:pPr marL="0" marR="0">
              <a:spcBef>
                <a:spcPts val="0"/>
              </a:spcBef>
              <a:spcAft>
                <a:spcPts val="0"/>
              </a:spcAft>
            </a:pPr>
            <a:endParaRPr lang="en-US" sz="2400" dirty="0">
              <a:latin typeface="Calibri" panose="020F0502020204030204" pitchFamily="34" charset="0"/>
              <a:ea typeface="Calibri" panose="020F0502020204030204" pitchFamily="34" charset="0"/>
            </a:endParaRPr>
          </a:p>
          <a:p>
            <a:pPr marL="0" marR="0">
              <a:spcBef>
                <a:spcPts val="0"/>
              </a:spcBef>
              <a:spcAft>
                <a:spcPts val="0"/>
              </a:spcAft>
            </a:pPr>
            <a:r>
              <a:rPr lang="en-US" dirty="0">
                <a:latin typeface="Verdana" panose="020B0604030504040204" pitchFamily="34" charset="0"/>
                <a:ea typeface="Calibri" panose="020F0502020204030204" pitchFamily="34" charset="0"/>
              </a:rPr>
              <a:t> </a:t>
            </a:r>
            <a:endParaRPr lang="en-US" sz="2400" b="1" u="sng" dirty="0">
              <a:latin typeface="Calibri" panose="020F0502020204030204" pitchFamily="34" charset="0"/>
              <a:ea typeface="Calibri" panose="020F0502020204030204" pitchFamily="34" charset="0"/>
            </a:endParaRPr>
          </a:p>
          <a:p>
            <a:pPr marL="0" marR="0">
              <a:spcBef>
                <a:spcPts val="0"/>
              </a:spcBef>
              <a:spcAft>
                <a:spcPts val="0"/>
              </a:spcAft>
            </a:pPr>
            <a:r>
              <a:rPr lang="en-US" sz="2400" b="1" u="sng" dirty="0">
                <a:latin typeface="Verdana" panose="020B0604030504040204" pitchFamily="34" charset="0"/>
                <a:ea typeface="Calibri" panose="020F0502020204030204" pitchFamily="34" charset="0"/>
              </a:rPr>
              <a:t>Mission Statement:</a:t>
            </a:r>
            <a:endParaRPr lang="en-US" sz="2400" b="1" u="sng" dirty="0">
              <a:latin typeface="Calibri" panose="020F0502020204030204" pitchFamily="34" charset="0"/>
              <a:ea typeface="Calibri" panose="020F0502020204030204" pitchFamily="34" charset="0"/>
            </a:endParaRPr>
          </a:p>
          <a:p>
            <a:pPr marL="0" marR="0">
              <a:spcBef>
                <a:spcPts val="0"/>
              </a:spcBef>
              <a:spcAft>
                <a:spcPts val="0"/>
              </a:spcAft>
            </a:pPr>
            <a:r>
              <a:rPr lang="en-US" sz="2400" dirty="0">
                <a:latin typeface="Verdana" panose="020B0604030504040204" pitchFamily="34" charset="0"/>
                <a:ea typeface="Calibri" panose="020F0502020204030204" pitchFamily="34" charset="0"/>
              </a:rPr>
              <a:t>The Society of St. Andrew brings people together to harvest and share healthy food, reduce food waste, and build caring communities by offering nourishment to hungry neighbors.</a:t>
            </a:r>
            <a:endParaRPr lang="en-US" sz="2400" dirty="0">
              <a:effectLst/>
              <a:latin typeface="Calibri" panose="020F0502020204030204" pitchFamily="34" charset="0"/>
              <a:ea typeface="Calibri" panose="020F0502020204030204" pitchFamily="34" charset="0"/>
            </a:endParaRPr>
          </a:p>
        </p:txBody>
      </p:sp>
      <p:pic>
        <p:nvPicPr>
          <p:cNvPr id="3" name="Picture 5" descr="Shield - Color">
            <a:extLst>
              <a:ext uri="{FF2B5EF4-FFF2-40B4-BE49-F238E27FC236}">
                <a16:creationId xmlns="" xmlns:a16="http://schemas.microsoft.com/office/drawing/2014/main" id="{AA1C6066-A8C4-4073-A97F-2AAEC5ED6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21288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592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a:extLst>
              <a:ext uri="{FF2B5EF4-FFF2-40B4-BE49-F238E27FC236}">
                <a16:creationId xmlns="" xmlns:a16="http://schemas.microsoft.com/office/drawing/2014/main" id="{34B4928A-D6F3-4C66-8BD4-998411E268C2}"/>
              </a:ext>
            </a:extLst>
          </p:cNvPr>
          <p:cNvSpPr>
            <a:spLocks noGrp="1" noChangeArrowheads="1"/>
          </p:cNvSpPr>
          <p:nvPr>
            <p:ph type="title"/>
          </p:nvPr>
        </p:nvSpPr>
        <p:spPr>
          <a:xfrm>
            <a:off x="533400" y="182563"/>
            <a:ext cx="8229600" cy="1143000"/>
          </a:xfrm>
        </p:spPr>
        <p:txBody>
          <a:bodyPr/>
          <a:lstStyle/>
          <a:p>
            <a:pPr eaLnBrk="1" hangingPunct="1"/>
            <a:r>
              <a:rPr lang="en-US" altLang="en-US" dirty="0">
                <a:solidFill>
                  <a:srgbClr val="0070C0"/>
                </a:solidFill>
              </a:rPr>
              <a:t>History</a:t>
            </a:r>
          </a:p>
        </p:txBody>
      </p:sp>
      <p:sp>
        <p:nvSpPr>
          <p:cNvPr id="5124" name="Rectangle 6">
            <a:extLst>
              <a:ext uri="{FF2B5EF4-FFF2-40B4-BE49-F238E27FC236}">
                <a16:creationId xmlns="" xmlns:a16="http://schemas.microsoft.com/office/drawing/2014/main" id="{57FC589D-79E0-4DD2-A8A1-939C7FCFA1C4}"/>
              </a:ext>
            </a:extLst>
          </p:cNvPr>
          <p:cNvSpPr>
            <a:spLocks noGrp="1" noChangeArrowheads="1"/>
          </p:cNvSpPr>
          <p:nvPr>
            <p:ph type="body" sz="half" idx="2"/>
          </p:nvPr>
        </p:nvSpPr>
        <p:spPr>
          <a:xfrm>
            <a:off x="6324600" y="2286000"/>
            <a:ext cx="1066800" cy="1935163"/>
          </a:xfrm>
        </p:spPr>
        <p:txBody>
          <a:bodyPr/>
          <a:lstStyle/>
          <a:p>
            <a:pPr eaLnBrk="1" hangingPunct="1"/>
            <a:endParaRPr lang="en-US" altLang="en-US" sz="2800" dirty="0"/>
          </a:p>
        </p:txBody>
      </p:sp>
      <p:pic>
        <p:nvPicPr>
          <p:cNvPr id="5125" name="Picture 8" descr="Buchanan &amp; Horne Families, 1979">
            <a:extLst>
              <a:ext uri="{FF2B5EF4-FFF2-40B4-BE49-F238E27FC236}">
                <a16:creationId xmlns="" xmlns:a16="http://schemas.microsoft.com/office/drawing/2014/main" id="{76AFFC44-B41F-48E3-B875-2AC7B0C4E8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447800"/>
            <a:ext cx="3352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09600" y="1905000"/>
            <a:ext cx="4114800" cy="3785652"/>
          </a:xfrm>
          <a:prstGeom prst="rect">
            <a:avLst/>
          </a:prstGeom>
          <a:noFill/>
        </p:spPr>
        <p:txBody>
          <a:bodyPr wrap="square" rtlCol="0">
            <a:spAutoFit/>
          </a:bodyPr>
          <a:lstStyle/>
          <a:p>
            <a:r>
              <a:rPr lang="en-US" altLang="en-US" sz="2400" dirty="0">
                <a:latin typeface="Verdana" panose="020B0604030504040204" pitchFamily="34" charset="0"/>
                <a:ea typeface="Verdana" panose="020B0604030504040204" pitchFamily="34" charset="0"/>
              </a:rPr>
              <a:t>Founded in 1979 in Big Island, Virginia SoSA moved the first load of potatoes in 1983</a:t>
            </a:r>
            <a:r>
              <a:rPr lang="en-US" altLang="en-US" sz="2400" dirty="0" smtClean="0">
                <a:latin typeface="Verdana" panose="020B0604030504040204" pitchFamily="34" charset="0"/>
                <a:ea typeface="Verdana" panose="020B0604030504040204" pitchFamily="34" charset="0"/>
              </a:rPr>
              <a:t>.</a:t>
            </a:r>
          </a:p>
          <a:p>
            <a:endParaRPr lang="en-US" altLang="en-US" sz="2400" dirty="0">
              <a:latin typeface="Verdana" panose="020B0604030504040204" pitchFamily="34" charset="0"/>
              <a:ea typeface="Verdana" panose="020B0604030504040204" pitchFamily="34" charset="0"/>
            </a:endParaRPr>
          </a:p>
          <a:p>
            <a:r>
              <a:rPr lang="en-US" altLang="en-US" sz="2400" dirty="0" smtClean="0">
                <a:latin typeface="Verdana" panose="020B0604030504040204" pitchFamily="34" charset="0"/>
                <a:ea typeface="Verdana" panose="020B0604030504040204" pitchFamily="34" charset="0"/>
              </a:rPr>
              <a:t>Since </a:t>
            </a:r>
            <a:r>
              <a:rPr lang="en-US" altLang="en-US" sz="2400" dirty="0">
                <a:latin typeface="Verdana" panose="020B0604030504040204" pitchFamily="34" charset="0"/>
                <a:ea typeface="Verdana" panose="020B0604030504040204" pitchFamily="34" charset="0"/>
              </a:rPr>
              <a:t>then SoSA has established 8 regional offices and has saved over 873 million pounds of food!</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1645840F-A4D9-413C-BEA6-565E7DE23CE4}"/>
              </a:ext>
            </a:extLst>
          </p:cNvPr>
          <p:cNvSpPr>
            <a:spLocks noGrp="1" noChangeArrowheads="1"/>
          </p:cNvSpPr>
          <p:nvPr>
            <p:ph type="title"/>
          </p:nvPr>
        </p:nvSpPr>
        <p:spPr>
          <a:xfrm>
            <a:off x="-1066800" y="304800"/>
            <a:ext cx="8229600" cy="1752600"/>
          </a:xfrm>
        </p:spPr>
        <p:txBody>
          <a:bodyPr/>
          <a:lstStyle/>
          <a:p>
            <a:pPr eaLnBrk="1" hangingPunct="1"/>
            <a:r>
              <a:rPr lang="en-US" altLang="en-US" sz="3600" dirty="0" smtClean="0">
                <a:solidFill>
                  <a:srgbClr val="0070C0"/>
                </a:solidFill>
              </a:rPr>
              <a:t>There are over 37 million </a:t>
            </a:r>
            <a:br>
              <a:rPr lang="en-US" altLang="en-US" sz="3600" dirty="0" smtClean="0">
                <a:solidFill>
                  <a:srgbClr val="0070C0"/>
                </a:solidFill>
              </a:rPr>
            </a:br>
            <a:r>
              <a:rPr lang="en-US" altLang="en-US" sz="3600" dirty="0" smtClean="0">
                <a:solidFill>
                  <a:srgbClr val="0070C0"/>
                </a:solidFill>
              </a:rPr>
              <a:t>people who are food </a:t>
            </a:r>
            <a:br>
              <a:rPr lang="en-US" altLang="en-US" sz="3600" dirty="0" smtClean="0">
                <a:solidFill>
                  <a:srgbClr val="0070C0"/>
                </a:solidFill>
              </a:rPr>
            </a:br>
            <a:r>
              <a:rPr lang="en-US" altLang="en-US" sz="3600" dirty="0" smtClean="0">
                <a:solidFill>
                  <a:srgbClr val="0070C0"/>
                </a:solidFill>
              </a:rPr>
              <a:t>insecure</a:t>
            </a:r>
            <a:br>
              <a:rPr lang="en-US" altLang="en-US" sz="3600" dirty="0" smtClean="0">
                <a:solidFill>
                  <a:srgbClr val="0070C0"/>
                </a:solidFill>
              </a:rPr>
            </a:br>
            <a:r>
              <a:rPr lang="en-US" altLang="en-US" sz="3600" dirty="0" smtClean="0">
                <a:solidFill>
                  <a:srgbClr val="0070C0"/>
                </a:solidFill>
              </a:rPr>
              <a:t>in the United States!  </a:t>
            </a:r>
            <a:endParaRPr lang="en-US" altLang="en-US" sz="3600" dirty="0">
              <a:solidFill>
                <a:srgbClr val="0070C0"/>
              </a:solidFill>
            </a:endParaRPr>
          </a:p>
        </p:txBody>
      </p:sp>
      <p:sp>
        <p:nvSpPr>
          <p:cNvPr id="6147" name="Rectangle 3">
            <a:extLst>
              <a:ext uri="{FF2B5EF4-FFF2-40B4-BE49-F238E27FC236}">
                <a16:creationId xmlns="" xmlns:a16="http://schemas.microsoft.com/office/drawing/2014/main" id="{7FFAFE2A-D326-4D1A-85A4-D4306FFFAD29}"/>
              </a:ext>
            </a:extLst>
          </p:cNvPr>
          <p:cNvSpPr>
            <a:spLocks noGrp="1" noChangeArrowheads="1"/>
          </p:cNvSpPr>
          <p:nvPr>
            <p:ph type="body" idx="1"/>
          </p:nvPr>
        </p:nvSpPr>
        <p:spPr>
          <a:xfrm>
            <a:off x="14416" y="2393821"/>
            <a:ext cx="9129584" cy="4449763"/>
          </a:xfrm>
        </p:spPr>
        <p:txBody>
          <a:bodyPr/>
          <a:lstStyle/>
          <a:p>
            <a:pPr algn="ctr" eaLnBrk="1" hangingPunct="1">
              <a:lnSpc>
                <a:spcPct val="80000"/>
              </a:lnSpc>
              <a:buFontTx/>
              <a:buNone/>
            </a:pPr>
            <a:endParaRPr lang="en-US" altLang="en-US" sz="400" dirty="0"/>
          </a:p>
          <a:p>
            <a:pPr algn="ctr" eaLnBrk="1" hangingPunct="1">
              <a:lnSpc>
                <a:spcPct val="80000"/>
              </a:lnSpc>
              <a:buFontTx/>
              <a:buNone/>
            </a:pPr>
            <a:endParaRPr lang="en-US" altLang="en-US" sz="400" dirty="0"/>
          </a:p>
          <a:p>
            <a:pPr algn="ctr" eaLnBrk="1" hangingPunct="1">
              <a:lnSpc>
                <a:spcPct val="80000"/>
              </a:lnSpc>
              <a:buFontTx/>
              <a:buNone/>
            </a:pPr>
            <a:endParaRPr lang="en-US" altLang="en-US" sz="400" dirty="0"/>
          </a:p>
          <a:p>
            <a:pPr algn="ctr" eaLnBrk="1" hangingPunct="1">
              <a:lnSpc>
                <a:spcPct val="80000"/>
              </a:lnSpc>
              <a:buFontTx/>
              <a:buNone/>
            </a:pPr>
            <a:r>
              <a:rPr lang="en-US" altLang="en-US" sz="2400" b="1" u="sng" dirty="0" smtClean="0">
                <a:solidFill>
                  <a:srgbClr val="FF0000"/>
                </a:solidFill>
              </a:rPr>
              <a:t>Indiana:</a:t>
            </a:r>
            <a:endParaRPr lang="en-US" altLang="en-US" sz="2400" b="1" u="sng" dirty="0">
              <a:solidFill>
                <a:srgbClr val="FF0000"/>
              </a:solidFill>
            </a:endParaRPr>
          </a:p>
          <a:p>
            <a:pPr algn="ctr" eaLnBrk="1" hangingPunct="1">
              <a:lnSpc>
                <a:spcPct val="80000"/>
              </a:lnSpc>
              <a:buFontTx/>
              <a:buNone/>
            </a:pPr>
            <a:r>
              <a:rPr lang="en-US" altLang="en-US" sz="2400" b="1" dirty="0" smtClean="0">
                <a:solidFill>
                  <a:srgbClr val="0070C0"/>
                </a:solidFill>
              </a:rPr>
              <a:t>13.2% </a:t>
            </a:r>
            <a:r>
              <a:rPr lang="en-US" altLang="en-US" sz="2400" b="1" dirty="0">
                <a:solidFill>
                  <a:srgbClr val="0070C0"/>
                </a:solidFill>
              </a:rPr>
              <a:t>are </a:t>
            </a:r>
            <a:r>
              <a:rPr lang="en-US" altLang="en-US" sz="2400" b="1" dirty="0" smtClean="0">
                <a:solidFill>
                  <a:srgbClr val="0070C0"/>
                </a:solidFill>
              </a:rPr>
              <a:t>food insecure</a:t>
            </a:r>
            <a:endParaRPr lang="en-US" altLang="en-US" sz="2400" b="1" dirty="0">
              <a:solidFill>
                <a:srgbClr val="0070C0"/>
              </a:solidFill>
            </a:endParaRPr>
          </a:p>
          <a:p>
            <a:pPr algn="ctr" eaLnBrk="1" hangingPunct="1">
              <a:lnSpc>
                <a:spcPct val="80000"/>
              </a:lnSpc>
              <a:buFontTx/>
              <a:buNone/>
            </a:pPr>
            <a:r>
              <a:rPr lang="en-US" altLang="en-US" sz="2400" b="1" dirty="0" smtClean="0">
                <a:solidFill>
                  <a:srgbClr val="0070C0"/>
                </a:solidFill>
              </a:rPr>
              <a:t>883,260 </a:t>
            </a:r>
            <a:r>
              <a:rPr lang="en-US" altLang="en-US" sz="2400" b="1" dirty="0">
                <a:solidFill>
                  <a:srgbClr val="0070C0"/>
                </a:solidFill>
              </a:rPr>
              <a:t>individuals</a:t>
            </a:r>
          </a:p>
          <a:p>
            <a:pPr algn="ctr" eaLnBrk="1" hangingPunct="1">
              <a:lnSpc>
                <a:spcPct val="80000"/>
              </a:lnSpc>
              <a:buFontTx/>
              <a:buNone/>
            </a:pPr>
            <a:r>
              <a:rPr lang="en-US" altLang="en-US" sz="2400" b="1" dirty="0" smtClean="0">
                <a:solidFill>
                  <a:srgbClr val="0070C0"/>
                </a:solidFill>
              </a:rPr>
              <a:t>274,080 are children (17.5%)</a:t>
            </a:r>
          </a:p>
          <a:p>
            <a:pPr algn="ctr" eaLnBrk="1" hangingPunct="1">
              <a:lnSpc>
                <a:spcPct val="80000"/>
              </a:lnSpc>
              <a:buFontTx/>
              <a:buNone/>
            </a:pPr>
            <a:r>
              <a:rPr lang="en-US" altLang="en-US" sz="800" b="1" dirty="0" smtClean="0">
                <a:solidFill>
                  <a:srgbClr val="0070C0"/>
                </a:solidFill>
              </a:rPr>
              <a:t>(2018 stats from www.map.feedingamerica.org)</a:t>
            </a:r>
            <a:endParaRPr lang="en-US" altLang="en-US" sz="800" b="1" dirty="0">
              <a:solidFill>
                <a:srgbClr val="0070C0"/>
              </a:solidFill>
            </a:endParaRPr>
          </a:p>
          <a:p>
            <a:pPr algn="ctr" eaLnBrk="1" hangingPunct="1">
              <a:lnSpc>
                <a:spcPct val="80000"/>
              </a:lnSpc>
              <a:buFontTx/>
              <a:buNone/>
            </a:pPr>
            <a:r>
              <a:rPr lang="en-US" altLang="en-US" sz="1600" dirty="0"/>
              <a:t>   </a:t>
            </a:r>
            <a:endParaRPr lang="en-US" altLang="en-US" sz="2800" b="1" dirty="0">
              <a:solidFill>
                <a:srgbClr val="FF0000"/>
              </a:solidFill>
            </a:endParaRPr>
          </a:p>
          <a:p>
            <a:pPr algn="ctr" eaLnBrk="1" hangingPunct="1">
              <a:lnSpc>
                <a:spcPct val="80000"/>
              </a:lnSpc>
              <a:buFontTx/>
              <a:buNone/>
            </a:pPr>
            <a:endParaRPr lang="en-US" altLang="en-US" sz="2800" b="1" dirty="0">
              <a:solidFill>
                <a:srgbClr val="FF0000"/>
              </a:solidFill>
            </a:endParaRPr>
          </a:p>
          <a:p>
            <a:pPr algn="ctr" eaLnBrk="1" hangingPunct="1">
              <a:lnSpc>
                <a:spcPct val="80000"/>
              </a:lnSpc>
              <a:buFontTx/>
              <a:buNone/>
            </a:pPr>
            <a:r>
              <a:rPr lang="en-US" altLang="en-US" sz="2800" b="1" dirty="0">
                <a:solidFill>
                  <a:srgbClr val="FF0000"/>
                </a:solidFill>
              </a:rPr>
              <a:t>There is enough wasted produce to feed everyone in the United States so that no one has to go hungry!</a:t>
            </a:r>
          </a:p>
          <a:p>
            <a:pPr eaLnBrk="1" hangingPunct="1">
              <a:lnSpc>
                <a:spcPct val="80000"/>
              </a:lnSpc>
              <a:buFontTx/>
              <a:buNone/>
            </a:pPr>
            <a:endParaRPr lang="en-US" altLang="en-US" sz="2000" b="1" dirty="0">
              <a:solidFill>
                <a:schemeClr val="accent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2800" y="0"/>
            <a:ext cx="3251200" cy="2438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6172200"/>
            <a:ext cx="9448800" cy="461665"/>
          </a:xfrm>
          <a:prstGeom prst="rect">
            <a:avLst/>
          </a:prstGeom>
          <a:noFill/>
        </p:spPr>
        <p:txBody>
          <a:bodyPr wrap="square" rtlCol="0">
            <a:spAutoFit/>
          </a:bodyPr>
          <a:lstStyle/>
          <a:p>
            <a:r>
              <a:rPr lang="en-US" sz="1200" dirty="0" smtClean="0"/>
              <a:t>From Northwestern University 1/15/21 data: </a:t>
            </a:r>
          </a:p>
          <a:p>
            <a:r>
              <a:rPr lang="en-US" sz="1200" dirty="0" smtClean="0"/>
              <a:t>https</a:t>
            </a:r>
            <a:r>
              <a:rPr lang="en-US" sz="1200" dirty="0"/>
              <a:t>://www.ipr.northwestern.edu/state-food-insecurity.html#.Xw4hw0FRHK0.email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371600"/>
            <a:ext cx="6699884" cy="4542295"/>
          </a:xfrm>
          <a:prstGeom prst="rect">
            <a:avLst/>
          </a:prstGeom>
        </p:spPr>
      </p:pic>
      <p:sp>
        <p:nvSpPr>
          <p:cNvPr id="5" name="TextBox 4"/>
          <p:cNvSpPr txBox="1"/>
          <p:nvPr/>
        </p:nvSpPr>
        <p:spPr>
          <a:xfrm>
            <a:off x="2286000" y="381000"/>
            <a:ext cx="5566588" cy="646331"/>
          </a:xfrm>
          <a:prstGeom prst="rect">
            <a:avLst/>
          </a:prstGeom>
          <a:noFill/>
        </p:spPr>
        <p:txBody>
          <a:bodyPr wrap="none" rtlCol="0">
            <a:spAutoFit/>
          </a:bodyPr>
          <a:lstStyle/>
          <a:p>
            <a:r>
              <a:rPr lang="en-US" dirty="0" smtClean="0">
                <a:solidFill>
                  <a:srgbClr val="FF0000"/>
                </a:solidFill>
              </a:rPr>
              <a:t>What happened to Food Insecurity during COVID? </a:t>
            </a:r>
          </a:p>
          <a:p>
            <a:r>
              <a:rPr lang="en-US" dirty="0" smtClean="0">
                <a:solidFill>
                  <a:srgbClr val="FF0000"/>
                </a:solidFill>
              </a:rPr>
              <a:t>Currently, Indiana’s food insecurity rate is 24.8%!!</a:t>
            </a:r>
            <a:endParaRPr lang="en-US" dirty="0">
              <a:solidFill>
                <a:srgbClr val="FF0000"/>
              </a:solidFill>
            </a:endParaRPr>
          </a:p>
        </p:txBody>
      </p:sp>
    </p:spTree>
    <p:extLst>
      <p:ext uri="{BB962C8B-B14F-4D97-AF65-F5344CB8AC3E}">
        <p14:creationId xmlns:p14="http://schemas.microsoft.com/office/powerpoint/2010/main" val="2769129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E20CD0B2-09E7-4D9F-A116-66CC1B74C8F9}"/>
              </a:ext>
            </a:extLst>
          </p:cNvPr>
          <p:cNvSpPr>
            <a:spLocks noGrp="1" noChangeArrowheads="1"/>
          </p:cNvSpPr>
          <p:nvPr>
            <p:ph type="title"/>
          </p:nvPr>
        </p:nvSpPr>
        <p:spPr>
          <a:xfrm>
            <a:off x="160693" y="32842"/>
            <a:ext cx="8229600" cy="1143000"/>
          </a:xfrm>
        </p:spPr>
        <p:txBody>
          <a:bodyPr/>
          <a:lstStyle/>
          <a:p>
            <a:pPr eaLnBrk="1" hangingPunct="1"/>
            <a:r>
              <a:rPr lang="en-US" altLang="en-US" sz="4000" dirty="0" smtClean="0">
                <a:solidFill>
                  <a:srgbClr val="0070C0"/>
                </a:solidFill>
              </a:rPr>
              <a:t>And there is an enormous amount of Food Waste in the U.S</a:t>
            </a:r>
            <a:r>
              <a:rPr lang="en-US" altLang="en-US" dirty="0" smtClean="0">
                <a:solidFill>
                  <a:srgbClr val="0070C0"/>
                </a:solidFill>
              </a:rPr>
              <a:t>….</a:t>
            </a:r>
            <a:endParaRPr lang="en-US" altLang="en-US" dirty="0">
              <a:solidFill>
                <a:srgbClr val="0070C0"/>
              </a:solidFill>
            </a:endParaRPr>
          </a:p>
        </p:txBody>
      </p:sp>
      <p:sp>
        <p:nvSpPr>
          <p:cNvPr id="7171" name="Rectangle 3">
            <a:extLst>
              <a:ext uri="{FF2B5EF4-FFF2-40B4-BE49-F238E27FC236}">
                <a16:creationId xmlns="" xmlns:a16="http://schemas.microsoft.com/office/drawing/2014/main" id="{0B27F43B-0845-4E09-95EF-67F14AB3FD97}"/>
              </a:ext>
            </a:extLst>
          </p:cNvPr>
          <p:cNvSpPr>
            <a:spLocks noGrp="1" noChangeArrowheads="1"/>
          </p:cNvSpPr>
          <p:nvPr>
            <p:ph type="body" idx="1"/>
          </p:nvPr>
        </p:nvSpPr>
        <p:spPr>
          <a:xfrm>
            <a:off x="457200" y="1219200"/>
            <a:ext cx="8229600" cy="4906963"/>
          </a:xfrm>
        </p:spPr>
        <p:txBody>
          <a:bodyPr/>
          <a:lstStyle/>
          <a:p>
            <a:pPr eaLnBrk="1" hangingPunct="1"/>
            <a:r>
              <a:rPr lang="en-US" altLang="en-US" sz="1800" dirty="0"/>
              <a:t>Food waste is the 2</a:t>
            </a:r>
            <a:r>
              <a:rPr lang="en-US" altLang="en-US" sz="1800" baseline="30000" dirty="0"/>
              <a:t>nd</a:t>
            </a:r>
            <a:r>
              <a:rPr lang="en-US" altLang="en-US" sz="1800" dirty="0"/>
              <a:t> largest contributor to methane gas </a:t>
            </a:r>
            <a:r>
              <a:rPr lang="en-US" altLang="en-US" sz="1800" dirty="0" smtClean="0"/>
              <a:t>pollution. 103 million tons or 206 billion pounds of food are wasted each here in the U.S. Every ton of food waste = driving a car for a year in emissions.</a:t>
            </a:r>
            <a:endParaRPr lang="en-US" altLang="en-US" sz="1800" dirty="0"/>
          </a:p>
          <a:p>
            <a:pPr eaLnBrk="1" hangingPunct="1"/>
            <a:r>
              <a:rPr lang="en-US" altLang="en-US" sz="1800" dirty="0"/>
              <a:t>40% of our food never makes it to </a:t>
            </a:r>
            <a:r>
              <a:rPr lang="en-US" altLang="en-US" sz="1800" dirty="0" smtClean="0"/>
              <a:t>market</a:t>
            </a:r>
          </a:p>
          <a:p>
            <a:pPr eaLnBrk="1" hangingPunct="1"/>
            <a:r>
              <a:rPr lang="en-US" altLang="en-US" sz="1800" dirty="0" smtClean="0"/>
              <a:t>Reasons </a:t>
            </a:r>
            <a:r>
              <a:rPr lang="en-US" altLang="en-US" sz="1800" dirty="0"/>
              <a:t>for waste: cosmetically imperfect, farmer produced too much, delivery refused, </a:t>
            </a:r>
            <a:r>
              <a:rPr lang="en-US" altLang="en-US" sz="1800" dirty="0" smtClean="0"/>
              <a:t>crop not sold, too </a:t>
            </a:r>
            <a:r>
              <a:rPr lang="en-US" altLang="en-US" sz="1800" dirty="0"/>
              <a:t>ripe, or u-pick farms closed for </a:t>
            </a:r>
            <a:r>
              <a:rPr lang="en-US" altLang="en-US" sz="1800" dirty="0" smtClean="0"/>
              <a:t>season</a:t>
            </a:r>
          </a:p>
          <a:p>
            <a:pPr eaLnBrk="1" hangingPunct="1"/>
            <a:endParaRPr lang="en-US" altLang="en-US" sz="1800" dirty="0"/>
          </a:p>
          <a:p>
            <a:pPr eaLnBrk="1" hangingPunct="1"/>
            <a:endParaRPr lang="en-US" altLang="en-US"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3248730"/>
            <a:ext cx="4648200" cy="3104852"/>
          </a:xfrm>
          <a:prstGeom prst="rect">
            <a:avLst/>
          </a:prstGeom>
        </p:spPr>
      </p:pic>
      <p:sp>
        <p:nvSpPr>
          <p:cNvPr id="3" name="TextBox 2"/>
          <p:cNvSpPr txBox="1"/>
          <p:nvPr/>
        </p:nvSpPr>
        <p:spPr>
          <a:xfrm>
            <a:off x="914400" y="6581001"/>
            <a:ext cx="7475893" cy="276999"/>
          </a:xfrm>
          <a:prstGeom prst="rect">
            <a:avLst/>
          </a:prstGeom>
          <a:noFill/>
        </p:spPr>
        <p:txBody>
          <a:bodyPr wrap="none" rtlCol="0">
            <a:spAutoFit/>
          </a:bodyPr>
          <a:lstStyle/>
          <a:p>
            <a:r>
              <a:rPr lang="en-US" sz="1200" dirty="0"/>
              <a:t>https://www.epa.gov/sites/production/files/2020-11/documents/2018_wasted_food_report-11-9-20_final_.pdf</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685" y="76200"/>
            <a:ext cx="6305315" cy="5334000"/>
          </a:xfrm>
          <a:prstGeom prst="flowChartMerge">
            <a:avLst/>
          </a:prstGeom>
        </p:spPr>
      </p:pic>
      <p:sp>
        <p:nvSpPr>
          <p:cNvPr id="3" name="TextBox 2"/>
          <p:cNvSpPr txBox="1"/>
          <p:nvPr/>
        </p:nvSpPr>
        <p:spPr>
          <a:xfrm>
            <a:off x="0" y="3077013"/>
            <a:ext cx="9084538" cy="3693319"/>
          </a:xfrm>
          <a:prstGeom prst="rect">
            <a:avLst/>
          </a:prstGeom>
          <a:noFill/>
        </p:spPr>
        <p:txBody>
          <a:bodyPr wrap="none" rtlCol="0">
            <a:spAutoFit/>
          </a:bodyPr>
          <a:lstStyle/>
          <a:p>
            <a:pPr marL="285750" indent="-285750">
              <a:buFont typeface="Arial" panose="020B0604020202020204" pitchFamily="34" charset="0"/>
              <a:buChar char="•"/>
            </a:pPr>
            <a:r>
              <a:rPr lang="en-US" dirty="0"/>
              <a:t>Our planet will soon be home to 9</a:t>
            </a:r>
          </a:p>
          <a:p>
            <a:r>
              <a:rPr lang="en-US" dirty="0"/>
              <a:t>billion people, all of whom will need</a:t>
            </a:r>
          </a:p>
          <a:p>
            <a:r>
              <a:rPr lang="en-US" dirty="0"/>
              <a:t>healthy food to eat;</a:t>
            </a:r>
          </a:p>
          <a:p>
            <a:pPr marL="285750" indent="-285750">
              <a:buFont typeface="Arial" panose="020B0604020202020204" pitchFamily="34" charset="0"/>
              <a:buChar char="•"/>
            </a:pPr>
            <a:r>
              <a:rPr lang="en-US" dirty="0" smtClean="0"/>
              <a:t>There </a:t>
            </a:r>
            <a:r>
              <a:rPr lang="en-US" dirty="0"/>
              <a:t>are hungry people </a:t>
            </a:r>
            <a:r>
              <a:rPr lang="en-US" b="1" dirty="0"/>
              <a:t>today</a:t>
            </a:r>
            <a:r>
              <a:rPr lang="en-US" dirty="0"/>
              <a:t>—not just</a:t>
            </a:r>
          </a:p>
          <a:p>
            <a:r>
              <a:rPr lang="en-US" dirty="0"/>
              <a:t>across the world, but across the street!</a:t>
            </a:r>
          </a:p>
          <a:p>
            <a:pPr marL="285750" indent="-285750">
              <a:buFont typeface="Arial" panose="020B0604020202020204" pitchFamily="34" charset="0"/>
              <a:buChar char="•"/>
            </a:pPr>
            <a:r>
              <a:rPr lang="en-US" dirty="0" smtClean="0"/>
              <a:t>Tremendous </a:t>
            </a:r>
            <a:r>
              <a:rPr lang="en-US" dirty="0"/>
              <a:t>human and natural resources go</a:t>
            </a:r>
          </a:p>
          <a:p>
            <a:r>
              <a:rPr lang="en-US" dirty="0"/>
              <a:t>into producing food. When it is not eaten, those</a:t>
            </a:r>
          </a:p>
          <a:p>
            <a:r>
              <a:rPr lang="en-US" dirty="0"/>
              <a:t>resources are wasted.</a:t>
            </a:r>
          </a:p>
          <a:p>
            <a:pPr marL="285750" indent="-285750">
              <a:buFont typeface="Arial" panose="020B0604020202020204" pitchFamily="34" charset="0"/>
              <a:buChar char="•"/>
            </a:pPr>
            <a:r>
              <a:rPr lang="en-US" dirty="0" smtClean="0"/>
              <a:t>Huge </a:t>
            </a:r>
            <a:r>
              <a:rPr lang="en-US" dirty="0"/>
              <a:t>financial loss results all along the production</a:t>
            </a:r>
          </a:p>
          <a:p>
            <a:r>
              <a:rPr lang="en-US" dirty="0"/>
              <a:t>and distribution chain—and at the household level—</a:t>
            </a:r>
          </a:p>
          <a:p>
            <a:r>
              <a:rPr lang="en-US" dirty="0"/>
              <a:t>when food goes to waste.</a:t>
            </a:r>
          </a:p>
          <a:p>
            <a:pPr marL="285750" indent="-285750">
              <a:buFont typeface="Arial" panose="020B0604020202020204" pitchFamily="34" charset="0"/>
              <a:buChar char="•"/>
            </a:pPr>
            <a:r>
              <a:rPr lang="en-US" dirty="0" smtClean="0"/>
              <a:t>Somewhere </a:t>
            </a:r>
            <a:r>
              <a:rPr lang="en-US" dirty="0"/>
              <a:t>along the line, food that goes to waste is left</a:t>
            </a:r>
          </a:p>
          <a:p>
            <a:r>
              <a:rPr lang="en-US" dirty="0"/>
              <a:t>to rot, often in a landfill, where it produces significant quantities of harmful methane </a:t>
            </a:r>
            <a:r>
              <a:rPr lang="en-US" dirty="0" smtClean="0"/>
              <a:t>gas</a:t>
            </a:r>
            <a:endParaRPr lang="en-US" dirty="0"/>
          </a:p>
        </p:txBody>
      </p:sp>
      <p:sp>
        <p:nvSpPr>
          <p:cNvPr id="4" name="TextBox 3"/>
          <p:cNvSpPr txBox="1"/>
          <p:nvPr/>
        </p:nvSpPr>
        <p:spPr>
          <a:xfrm>
            <a:off x="-76200" y="1437564"/>
            <a:ext cx="3996607" cy="261610"/>
          </a:xfrm>
          <a:prstGeom prst="rect">
            <a:avLst/>
          </a:prstGeom>
          <a:noFill/>
        </p:spPr>
        <p:txBody>
          <a:bodyPr wrap="none" rtlCol="0">
            <a:spAutoFit/>
          </a:bodyPr>
          <a:lstStyle/>
          <a:p>
            <a:r>
              <a:rPr lang="en-US" sz="1100" dirty="0"/>
              <a:t>SO EXISTING FOOD MEETS ITS BEST POSSIBLE </a:t>
            </a:r>
            <a:r>
              <a:rPr lang="en-US" sz="1100" dirty="0" smtClean="0"/>
              <a:t>USE  -&gt;</a:t>
            </a:r>
            <a:endParaRPr lang="en-US" sz="1100" dirty="0"/>
          </a:p>
        </p:txBody>
      </p:sp>
    </p:spTree>
    <p:extLst>
      <p:ext uri="{BB962C8B-B14F-4D97-AF65-F5344CB8AC3E}">
        <p14:creationId xmlns:p14="http://schemas.microsoft.com/office/powerpoint/2010/main" val="746383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228600"/>
            <a:ext cx="7014091" cy="1323439"/>
          </a:xfrm>
          <a:prstGeom prst="rect">
            <a:avLst/>
          </a:prstGeom>
          <a:noFill/>
        </p:spPr>
        <p:txBody>
          <a:bodyPr wrap="square" rtlCol="0">
            <a:spAutoFit/>
          </a:bodyPr>
          <a:lstStyle/>
          <a:p>
            <a:r>
              <a:rPr lang="en-US" sz="4000" dirty="0" smtClean="0"/>
              <a:t>So…..what does gleaning have to do with all of this??</a:t>
            </a:r>
            <a:endParaRPr lang="en-US" sz="40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6758"/>
          <a:stretch/>
        </p:blipFill>
        <p:spPr>
          <a:xfrm rot="5400000">
            <a:off x="1880918" y="1880919"/>
            <a:ext cx="5305963" cy="4648200"/>
          </a:xfrm>
          <a:prstGeom prst="rect">
            <a:avLst/>
          </a:prstGeom>
        </p:spPr>
      </p:pic>
    </p:spTree>
    <p:extLst>
      <p:ext uri="{BB962C8B-B14F-4D97-AF65-F5344CB8AC3E}">
        <p14:creationId xmlns:p14="http://schemas.microsoft.com/office/powerpoint/2010/main" val="14989133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5f4c3bd2ee_0_0"/>
          <p:cNvSpPr txBox="1">
            <a:spLocks noGrp="1"/>
          </p:cNvSpPr>
          <p:nvPr>
            <p:ph type="title"/>
          </p:nvPr>
        </p:nvSpPr>
        <p:spPr>
          <a:xfrm>
            <a:off x="677450" y="442395"/>
            <a:ext cx="8229600" cy="688200"/>
          </a:xfrm>
          <a:prstGeom prst="rect">
            <a:avLst/>
          </a:prstGeom>
        </p:spPr>
        <p:txBody>
          <a:bodyPr spcFirstLastPara="1" wrap="square" lIns="91425" tIns="45700" rIns="91425" bIns="45700" anchor="ctr" anchorCtr="0">
            <a:noAutofit/>
          </a:bodyPr>
          <a:lstStyle/>
          <a:p>
            <a:pPr marL="0" lvl="0" indent="0" algn="l" rtl="0">
              <a:lnSpc>
                <a:spcPct val="90000"/>
              </a:lnSpc>
              <a:spcBef>
                <a:spcPts val="0"/>
              </a:spcBef>
              <a:spcAft>
                <a:spcPts val="0"/>
              </a:spcAft>
              <a:buNone/>
            </a:pPr>
            <a:r>
              <a:rPr lang="en-US" sz="3200" dirty="0" err="1">
                <a:solidFill>
                  <a:schemeClr val="lt1"/>
                </a:solidFill>
                <a:latin typeface="Arial" panose="020B0604020202020204" pitchFamily="34" charset="0"/>
                <a:ea typeface="Corbel"/>
                <a:cs typeface="Arial" panose="020B0604020202020204" pitchFamily="34" charset="0"/>
                <a:sym typeface="Corbel"/>
              </a:rPr>
              <a:t>h</a:t>
            </a:r>
            <a:r>
              <a:rPr lang="en-US" sz="3200" dirty="0" err="1">
                <a:solidFill>
                  <a:srgbClr val="000000"/>
                </a:solidFill>
                <a:latin typeface="Arial" panose="020B0604020202020204" pitchFamily="34" charset="0"/>
                <a:ea typeface="Corbel"/>
                <a:cs typeface="Arial" panose="020B0604020202020204" pitchFamily="34" charset="0"/>
                <a:sym typeface="Corbel"/>
              </a:rPr>
              <a:t>It’s</a:t>
            </a:r>
            <a:r>
              <a:rPr lang="en-US" sz="3200" dirty="0">
                <a:solidFill>
                  <a:srgbClr val="000000"/>
                </a:solidFill>
                <a:latin typeface="Arial" panose="020B0604020202020204" pitchFamily="34" charset="0"/>
                <a:ea typeface="Corbel"/>
                <a:cs typeface="Arial" panose="020B0604020202020204" pitchFamily="34" charset="0"/>
                <a:sym typeface="Corbel"/>
              </a:rPr>
              <a:t> all about sharing the abundance…..</a:t>
            </a:r>
            <a:endParaRPr sz="3200" dirty="0">
              <a:solidFill>
                <a:srgbClr val="000000"/>
              </a:solidFill>
              <a:latin typeface="Arial" panose="020B0604020202020204" pitchFamily="34" charset="0"/>
              <a:ea typeface="Corbel"/>
              <a:cs typeface="Arial" panose="020B0604020202020204" pitchFamily="34" charset="0"/>
              <a:sym typeface="Corbel"/>
            </a:endParaRPr>
          </a:p>
          <a:p>
            <a:pPr marL="0" lvl="0" indent="0" algn="l" rtl="0">
              <a:lnSpc>
                <a:spcPct val="90000"/>
              </a:lnSpc>
              <a:spcBef>
                <a:spcPts val="0"/>
              </a:spcBef>
              <a:spcAft>
                <a:spcPts val="0"/>
              </a:spcAft>
              <a:buClr>
                <a:schemeClr val="lt1"/>
              </a:buClr>
              <a:buSzPts val="3200"/>
              <a:buFont typeface="Corbel"/>
              <a:buNone/>
            </a:pPr>
            <a:endParaRPr sz="3200" dirty="0">
              <a:solidFill>
                <a:srgbClr val="000000"/>
              </a:solidFill>
              <a:latin typeface="Corbel"/>
              <a:ea typeface="Corbel"/>
              <a:cs typeface="Corbel"/>
              <a:sym typeface="Corbel"/>
            </a:endParaRPr>
          </a:p>
        </p:txBody>
      </p:sp>
      <p:sp>
        <p:nvSpPr>
          <p:cNvPr id="208" name="Google Shape;208;g5f4c3bd2ee_0_0"/>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Corbel"/>
              <a:buNone/>
            </a:pPr>
            <a:r>
              <a:rPr lang="en-US">
                <a:solidFill>
                  <a:schemeClr val="lt1"/>
                </a:solidFill>
                <a:latin typeface="Corbel"/>
                <a:ea typeface="Corbel"/>
                <a:cs typeface="Corbel"/>
                <a:sym typeface="Corbel"/>
              </a:rPr>
              <a:t>It’s all about sharing abundance...</a:t>
            </a:r>
            <a:endParaRPr/>
          </a:p>
        </p:txBody>
      </p:sp>
      <p:pic>
        <p:nvPicPr>
          <p:cNvPr id="209" name="Google Shape;209;g5f4c3bd2ee_0_0"/>
          <p:cNvPicPr preferRelativeResize="0"/>
          <p:nvPr/>
        </p:nvPicPr>
        <p:blipFill rotWithShape="1">
          <a:blip r:embed="rId3">
            <a:alphaModFix/>
          </a:blip>
          <a:srcRect t="651" b="661"/>
          <a:stretch/>
        </p:blipFill>
        <p:spPr>
          <a:xfrm>
            <a:off x="1728724" y="1030674"/>
            <a:ext cx="7059900" cy="4637700"/>
          </a:xfrm>
          <a:prstGeom prst="rect">
            <a:avLst/>
          </a:prstGeom>
          <a:solidFill>
            <a:srgbClr val="BFBFBF"/>
          </a:solidFill>
          <a:ln>
            <a:noFill/>
          </a:ln>
        </p:spPr>
      </p:pic>
      <p:sp>
        <p:nvSpPr>
          <p:cNvPr id="210" name="Google Shape;210;g5f4c3bd2ee_0_0"/>
          <p:cNvSpPr txBox="1"/>
          <p:nvPr/>
        </p:nvSpPr>
        <p:spPr>
          <a:xfrm>
            <a:off x="5788625" y="5805000"/>
            <a:ext cx="3000000" cy="3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a:solidFill>
                  <a:srgbClr val="0C594F"/>
                </a:solidFill>
                <a:latin typeface="Corbel"/>
                <a:ea typeface="Corbel"/>
                <a:cs typeface="Corbel"/>
                <a:sym typeface="Corbel"/>
              </a:rPr>
              <a:t>Feeding of the 5,000, John August Swanson</a:t>
            </a:r>
            <a:endParaRPr/>
          </a:p>
        </p:txBody>
      </p:sp>
      <p:sp>
        <p:nvSpPr>
          <p:cNvPr id="211" name="Google Shape;211;g5f4c3bd2ee_0_0"/>
          <p:cNvSpPr txBox="1"/>
          <p:nvPr/>
        </p:nvSpPr>
        <p:spPr>
          <a:xfrm>
            <a:off x="170451" y="985524"/>
            <a:ext cx="1578900" cy="23640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400"/>
              <a:buFont typeface="Arial"/>
              <a:buNone/>
            </a:pPr>
            <a:r>
              <a:rPr lang="en-US" dirty="0">
                <a:latin typeface="Corbel"/>
                <a:ea typeface="Corbel"/>
                <a:cs typeface="Corbel"/>
                <a:sym typeface="Corbel"/>
              </a:rPr>
              <a:t>John 6:12</a:t>
            </a:r>
            <a:endParaRPr dirty="0">
              <a:latin typeface="Corbel"/>
              <a:ea typeface="Corbel"/>
              <a:cs typeface="Corbel"/>
              <a:sym typeface="Corbel"/>
            </a:endParaRPr>
          </a:p>
          <a:p>
            <a:pPr marL="0" lvl="0" indent="0" algn="l" rtl="0">
              <a:spcBef>
                <a:spcPts val="1200"/>
              </a:spcBef>
              <a:spcAft>
                <a:spcPts val="0"/>
              </a:spcAft>
              <a:buClr>
                <a:schemeClr val="dk1"/>
              </a:buClr>
              <a:buSzPts val="1400"/>
              <a:buFont typeface="Arial"/>
              <a:buNone/>
            </a:pPr>
            <a:r>
              <a:rPr lang="en-US" dirty="0">
                <a:latin typeface="Corbel"/>
                <a:ea typeface="Corbel"/>
                <a:cs typeface="Corbel"/>
                <a:sym typeface="Corbel"/>
              </a:rPr>
              <a:t>When they were full, Jesus told his disciples, "Collect the leftovers so that nothing is wasted."</a:t>
            </a:r>
            <a:endParaRPr dirty="0"/>
          </a:p>
        </p:txBody>
      </p:sp>
    </p:spTree>
    <p:extLst>
      <p:ext uri="{BB962C8B-B14F-4D97-AF65-F5344CB8AC3E}">
        <p14:creationId xmlns:p14="http://schemas.microsoft.com/office/powerpoint/2010/main" val="3860614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3801" y="692004"/>
            <a:ext cx="2513550" cy="369332"/>
          </a:xfrm>
          <a:prstGeom prst="rect">
            <a:avLst/>
          </a:prstGeom>
          <a:noFill/>
        </p:spPr>
        <p:txBody>
          <a:bodyPr wrap="square" rtlCol="0">
            <a:spAutoFit/>
          </a:bodyPr>
          <a:lstStyle/>
          <a:p>
            <a:r>
              <a:rPr lang="en-US" b="1" dirty="0" smtClean="0"/>
              <a:t>What is gleaning?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501" y="1359932"/>
            <a:ext cx="1771099" cy="248839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18" y="1359932"/>
            <a:ext cx="1902719" cy="240421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0250" y="2177"/>
            <a:ext cx="3333750" cy="2495550"/>
          </a:xfrm>
          <a:prstGeom prst="rect">
            <a:avLst/>
          </a:prstGeom>
        </p:spPr>
      </p:pic>
      <p:sp>
        <p:nvSpPr>
          <p:cNvPr id="6" name="TextBox 5"/>
          <p:cNvSpPr txBox="1"/>
          <p:nvPr/>
        </p:nvSpPr>
        <p:spPr>
          <a:xfrm>
            <a:off x="1266825" y="990600"/>
            <a:ext cx="1402948" cy="369332"/>
          </a:xfrm>
          <a:prstGeom prst="rect">
            <a:avLst/>
          </a:prstGeom>
          <a:noFill/>
        </p:spPr>
        <p:txBody>
          <a:bodyPr wrap="none" rtlCol="0">
            <a:spAutoFit/>
          </a:bodyPr>
          <a:lstStyle/>
          <a:p>
            <a:r>
              <a:rPr lang="en-US" dirty="0"/>
              <a:t>John 6:1-14</a:t>
            </a:r>
          </a:p>
        </p:txBody>
      </p:sp>
      <p:sp>
        <p:nvSpPr>
          <p:cNvPr id="7" name="TextBox 6"/>
          <p:cNvSpPr txBox="1"/>
          <p:nvPr/>
        </p:nvSpPr>
        <p:spPr>
          <a:xfrm>
            <a:off x="5029200" y="5144317"/>
            <a:ext cx="5133489" cy="1200329"/>
          </a:xfrm>
          <a:prstGeom prst="rect">
            <a:avLst/>
          </a:prstGeom>
          <a:noFill/>
        </p:spPr>
        <p:txBody>
          <a:bodyPr wrap="square" rtlCol="0">
            <a:spAutoFit/>
          </a:bodyPr>
          <a:lstStyle/>
          <a:p>
            <a:r>
              <a:rPr lang="en-US" dirty="0" smtClean="0"/>
              <a:t>Lev 19:9-10, 23:22</a:t>
            </a:r>
          </a:p>
          <a:p>
            <a:r>
              <a:rPr lang="en-US" dirty="0" smtClean="0"/>
              <a:t>Ruth 2:2-3,15-23</a:t>
            </a:r>
          </a:p>
          <a:p>
            <a:r>
              <a:rPr lang="en-US" dirty="0" smtClean="0"/>
              <a:t>Deuteronomy 24:19-22</a:t>
            </a:r>
          </a:p>
          <a:p>
            <a:r>
              <a:rPr lang="en-US" dirty="0" smtClean="0"/>
              <a:t>  -for the orphan, widow, foreigner, poor</a:t>
            </a:r>
            <a:endParaRPr lang="en-US" dirty="0"/>
          </a:p>
        </p:txBody>
      </p:sp>
      <p:sp>
        <p:nvSpPr>
          <p:cNvPr id="8" name="TextBox 7"/>
          <p:cNvSpPr txBox="1"/>
          <p:nvPr/>
        </p:nvSpPr>
        <p:spPr>
          <a:xfrm>
            <a:off x="0" y="114542"/>
            <a:ext cx="3505200" cy="646331"/>
          </a:xfrm>
          <a:prstGeom prst="rect">
            <a:avLst/>
          </a:prstGeom>
          <a:noFill/>
        </p:spPr>
        <p:txBody>
          <a:bodyPr wrap="square" rtlCol="0">
            <a:spAutoFit/>
          </a:bodyPr>
          <a:lstStyle/>
          <a:p>
            <a:r>
              <a:rPr lang="en-US" b="1" dirty="0"/>
              <a:t>Where does the name Society of St. Andrew come from?</a:t>
            </a:r>
          </a:p>
        </p:txBody>
      </p:sp>
      <p:pic>
        <p:nvPicPr>
          <p:cNvPr id="9" name="Picture 5" descr="Shield - Color">
            <a:extLst>
              <a:ext uri="{FF2B5EF4-FFF2-40B4-BE49-F238E27FC236}">
                <a16:creationId xmlns="" xmlns:a16="http://schemas.microsoft.com/office/drawing/2014/main" id="{AA1C6066-A8C4-4073-A97F-2AAEC5ED69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3959321"/>
            <a:ext cx="1295400" cy="1391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876800" y="2650509"/>
            <a:ext cx="4572001" cy="2308324"/>
          </a:xfrm>
          <a:prstGeom prst="rect">
            <a:avLst/>
          </a:prstGeom>
          <a:noFill/>
        </p:spPr>
        <p:txBody>
          <a:bodyPr wrap="square" rtlCol="0">
            <a:spAutoFit/>
          </a:bodyPr>
          <a:lstStyle/>
          <a:p>
            <a:r>
              <a:rPr lang="en-US" b="1" dirty="0"/>
              <a:t>Glean </a:t>
            </a:r>
            <a:r>
              <a:rPr lang="en-US" dirty="0"/>
              <a:t>– (from dictionary.com)</a:t>
            </a:r>
          </a:p>
          <a:p>
            <a:r>
              <a:rPr lang="en-US" i="1" dirty="0"/>
              <a:t>verb (used with object)</a:t>
            </a:r>
          </a:p>
          <a:p>
            <a:r>
              <a:rPr lang="en-US" dirty="0"/>
              <a:t>1. to gather slowly and laboriously, bit by bit.</a:t>
            </a:r>
          </a:p>
          <a:p>
            <a:r>
              <a:rPr lang="en-US" dirty="0"/>
              <a:t>2. to gather (grain or the like) after the reapers or regular gatherers.</a:t>
            </a:r>
          </a:p>
          <a:p>
            <a:r>
              <a:rPr lang="en-US" dirty="0"/>
              <a:t>3. to learn, discover, or find out, usually little by little or slowly.</a:t>
            </a:r>
          </a:p>
        </p:txBody>
      </p:sp>
      <p:sp>
        <p:nvSpPr>
          <p:cNvPr id="11" name="TextBox 10"/>
          <p:cNvSpPr txBox="1"/>
          <p:nvPr/>
        </p:nvSpPr>
        <p:spPr>
          <a:xfrm>
            <a:off x="1319196" y="4214949"/>
            <a:ext cx="3615314" cy="2585323"/>
          </a:xfrm>
          <a:prstGeom prst="rect">
            <a:avLst/>
          </a:prstGeom>
          <a:noFill/>
        </p:spPr>
        <p:txBody>
          <a:bodyPr wrap="square" rtlCol="0">
            <a:spAutoFit/>
          </a:bodyPr>
          <a:lstStyle/>
          <a:p>
            <a:r>
              <a:rPr lang="en-US" sz="1600" b="1" u="sng" dirty="0"/>
              <a:t>The </a:t>
            </a:r>
            <a:r>
              <a:rPr lang="en-US" sz="1600" b="1" u="sng" dirty="0" smtClean="0"/>
              <a:t>SoSA Shield</a:t>
            </a:r>
            <a:endParaRPr lang="en-US" sz="1600" b="1" u="sng" dirty="0"/>
          </a:p>
          <a:p>
            <a:pPr marL="285750" indent="-285750">
              <a:buFont typeface="Arial" panose="020B0604020202020204" pitchFamily="34" charset="0"/>
              <a:buChar char="•"/>
            </a:pPr>
            <a:r>
              <a:rPr lang="en-US" sz="1600" dirty="0"/>
              <a:t>St. Andrew’s Cross</a:t>
            </a:r>
          </a:p>
          <a:p>
            <a:pPr marL="285750" indent="-285750">
              <a:buFont typeface="Arial" panose="020B0604020202020204" pitchFamily="34" charset="0"/>
              <a:buChar char="•"/>
            </a:pPr>
            <a:r>
              <a:rPr lang="en-US" sz="1600" dirty="0"/>
              <a:t>Trefoil symbolizes Christian spiritual life</a:t>
            </a:r>
          </a:p>
          <a:p>
            <a:pPr marL="285750" indent="-285750">
              <a:buFont typeface="Arial" panose="020B0604020202020204" pitchFamily="34" charset="0"/>
              <a:buChar char="•"/>
            </a:pPr>
            <a:r>
              <a:rPr lang="en-US" sz="1600" dirty="0"/>
              <a:t>Fish symbolize Christian community</a:t>
            </a:r>
          </a:p>
          <a:p>
            <a:pPr marL="285750" indent="-285750">
              <a:buFont typeface="Arial" panose="020B0604020202020204" pitchFamily="34" charset="0"/>
              <a:buChar char="•"/>
            </a:pPr>
            <a:r>
              <a:rPr lang="en-US" sz="1600" dirty="0"/>
              <a:t>Wheat symbolizes ministry to the physically and spiritually hungry</a:t>
            </a:r>
          </a:p>
          <a:p>
            <a:pPr marL="285750" indent="-285750">
              <a:buFont typeface="Arial" panose="020B0604020202020204" pitchFamily="34" charset="0"/>
              <a:buChar char="•"/>
            </a:pPr>
            <a:r>
              <a:rPr lang="en-US" sz="1600" dirty="0"/>
              <a:t>Stump symbolizes church renewal</a:t>
            </a:r>
          </a:p>
          <a:p>
            <a:r>
              <a:rPr lang="en-US" dirty="0"/>
              <a:t> </a:t>
            </a:r>
          </a:p>
        </p:txBody>
      </p:sp>
    </p:spTree>
    <p:extLst>
      <p:ext uri="{BB962C8B-B14F-4D97-AF65-F5344CB8AC3E}">
        <p14:creationId xmlns:p14="http://schemas.microsoft.com/office/powerpoint/2010/main" val="2842688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5f4c3bd426_0_21"/>
          <p:cNvSpPr/>
          <p:nvPr/>
        </p:nvSpPr>
        <p:spPr>
          <a:xfrm>
            <a:off x="342899" y="232611"/>
            <a:ext cx="4024500" cy="3000000"/>
          </a:xfrm>
          <a:prstGeom prst="rect">
            <a:avLst/>
          </a:prstGeom>
          <a:solidFill>
            <a:schemeClr val="accent1"/>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Corbel"/>
                <a:ea typeface="Corbel"/>
                <a:cs typeface="Corbel"/>
                <a:sym typeface="Corbel"/>
              </a:rPr>
              <a:t>Local Farmers</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fields · packing houses · farmers markets</a:t>
            </a:r>
            <a:endParaRPr sz="1800">
              <a:solidFill>
                <a:schemeClr val="lt1"/>
              </a:solidFill>
              <a:latin typeface="Corbel"/>
              <a:ea typeface="Corbel"/>
              <a:cs typeface="Corbel"/>
              <a:sym typeface="Corbel"/>
            </a:endParaRPr>
          </a:p>
        </p:txBody>
      </p:sp>
      <p:sp>
        <p:nvSpPr>
          <p:cNvPr id="253" name="Google Shape;253;g5f4c3bd426_0_21"/>
          <p:cNvSpPr/>
          <p:nvPr/>
        </p:nvSpPr>
        <p:spPr>
          <a:xfrm>
            <a:off x="4764505" y="3634038"/>
            <a:ext cx="4024500" cy="3000000"/>
          </a:xfrm>
          <a:prstGeom prst="rect">
            <a:avLst/>
          </a:prstGeom>
          <a:solidFill>
            <a:srgbClr val="B25405"/>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Corbel"/>
                <a:ea typeface="Corbel"/>
                <a:cs typeface="Corbel"/>
                <a:sym typeface="Corbel"/>
              </a:rPr>
              <a:t>Local Feeding Agencies</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food banks · food pantries · shelters</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soup kitchens · Title I schools</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senior | child | disaster | emergency | etc.</a:t>
            </a:r>
            <a:endParaRPr sz="1800">
              <a:solidFill>
                <a:schemeClr val="lt1"/>
              </a:solidFill>
              <a:latin typeface="Corbel"/>
              <a:ea typeface="Corbel"/>
              <a:cs typeface="Corbel"/>
              <a:sym typeface="Corbel"/>
            </a:endParaRPr>
          </a:p>
        </p:txBody>
      </p:sp>
      <p:sp>
        <p:nvSpPr>
          <p:cNvPr id="254" name="Google Shape;254;g5f4c3bd426_0_21"/>
          <p:cNvSpPr/>
          <p:nvPr/>
        </p:nvSpPr>
        <p:spPr>
          <a:xfrm>
            <a:off x="4764505" y="232611"/>
            <a:ext cx="4024500" cy="3000000"/>
          </a:xfrm>
          <a:prstGeom prst="rect">
            <a:avLst/>
          </a:prstGeom>
          <a:solidFill>
            <a:srgbClr val="BB8A00"/>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Corbel"/>
                <a:ea typeface="Corbel"/>
                <a:cs typeface="Corbel"/>
                <a:sym typeface="Corbel"/>
              </a:rPr>
              <a:t>Local Volunteers</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all ages · all walks of life</a:t>
            </a:r>
            <a:endParaRPr sz="1800">
              <a:solidFill>
                <a:schemeClr val="lt1"/>
              </a:solidFill>
              <a:latin typeface="Corbel"/>
              <a:ea typeface="Corbel"/>
              <a:cs typeface="Corbel"/>
              <a:sym typeface="Corbel"/>
            </a:endParaRPr>
          </a:p>
        </p:txBody>
      </p:sp>
      <p:sp>
        <p:nvSpPr>
          <p:cNvPr id="255" name="Google Shape;255;g5f4c3bd426_0_21"/>
          <p:cNvSpPr/>
          <p:nvPr/>
        </p:nvSpPr>
        <p:spPr>
          <a:xfrm>
            <a:off x="306052" y="3634037"/>
            <a:ext cx="4024500" cy="3000000"/>
          </a:xfrm>
          <a:prstGeom prst="rect">
            <a:avLst/>
          </a:prstGeom>
          <a:solidFill>
            <a:srgbClr val="6C8C1A"/>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Corbel"/>
                <a:ea typeface="Corbel"/>
                <a:cs typeface="Corbel"/>
                <a:sym typeface="Corbel"/>
              </a:rPr>
              <a:t>Local Hungry People</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receive fresh, healthy food</a:t>
            </a:r>
            <a:endParaRPr/>
          </a:p>
          <a:p>
            <a:pPr marL="0" marR="0" lvl="0" indent="0" algn="ctr" rtl="0">
              <a:spcBef>
                <a:spcPts val="0"/>
              </a:spcBef>
              <a:spcAft>
                <a:spcPts val="0"/>
              </a:spcAft>
              <a:buNone/>
            </a:pPr>
            <a:r>
              <a:rPr lang="en-US" sz="1800">
                <a:solidFill>
                  <a:schemeClr val="lt1"/>
                </a:solidFill>
                <a:latin typeface="Corbel"/>
                <a:ea typeface="Corbel"/>
                <a:cs typeface="Corbel"/>
                <a:sym typeface="Corbel"/>
              </a:rPr>
              <a:t>often the same day it was gleaned</a:t>
            </a:r>
            <a:endParaRPr sz="1800">
              <a:solidFill>
                <a:schemeClr val="lt1"/>
              </a:solidFill>
              <a:latin typeface="Corbel"/>
              <a:ea typeface="Corbel"/>
              <a:cs typeface="Corbel"/>
              <a:sym typeface="Corbel"/>
            </a:endParaRPr>
          </a:p>
        </p:txBody>
      </p:sp>
      <p:sp>
        <p:nvSpPr>
          <p:cNvPr id="256" name="Google Shape;256;g5f4c3bd426_0_21"/>
          <p:cNvSpPr/>
          <p:nvPr/>
        </p:nvSpPr>
        <p:spPr>
          <a:xfrm>
            <a:off x="4193005" y="1892968"/>
            <a:ext cx="992700" cy="505200"/>
          </a:xfrm>
          <a:prstGeom prst="rightArrow">
            <a:avLst>
              <a:gd name="adj1" fmla="val 50000"/>
              <a:gd name="adj2" fmla="val 50000"/>
            </a:avLst>
          </a:prstGeom>
          <a:solidFill>
            <a:srgbClr val="3F3F3F"/>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257" name="Google Shape;257;g5f4c3bd426_0_21"/>
          <p:cNvSpPr/>
          <p:nvPr/>
        </p:nvSpPr>
        <p:spPr>
          <a:xfrm rot="10800000">
            <a:off x="4069586" y="5215815"/>
            <a:ext cx="992700" cy="505200"/>
          </a:xfrm>
          <a:prstGeom prst="rightArrow">
            <a:avLst>
              <a:gd name="adj1" fmla="val 50000"/>
              <a:gd name="adj2" fmla="val 50000"/>
            </a:avLst>
          </a:prstGeom>
          <a:solidFill>
            <a:srgbClr val="3F3F3F"/>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258" name="Google Shape;258;g5f4c3bd426_0_21"/>
          <p:cNvSpPr/>
          <p:nvPr/>
        </p:nvSpPr>
        <p:spPr>
          <a:xfrm rot="5400000">
            <a:off x="6186472" y="3242622"/>
            <a:ext cx="1323600" cy="378900"/>
          </a:xfrm>
          <a:prstGeom prst="rightArrow">
            <a:avLst>
              <a:gd name="adj1" fmla="val 50000"/>
              <a:gd name="adj2" fmla="val 50000"/>
            </a:avLst>
          </a:prstGeom>
          <a:solidFill>
            <a:srgbClr val="3F3F3F"/>
          </a:solidFill>
          <a:ln w="10775" cap="flat" cmpd="sng">
            <a:solidFill>
              <a:srgbClr val="2E879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Tree>
    <p:extLst>
      <p:ext uri="{BB962C8B-B14F-4D97-AF65-F5344CB8AC3E}">
        <p14:creationId xmlns:p14="http://schemas.microsoft.com/office/powerpoint/2010/main" val="2035338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38" y="1371600"/>
            <a:ext cx="6267451" cy="5262979"/>
          </a:xfrm>
          <a:prstGeom prst="rect">
            <a:avLst/>
          </a:prstGeom>
          <a:noFill/>
        </p:spPr>
        <p:txBody>
          <a:bodyPr wrap="square" rtlCol="0">
            <a:spAutoFit/>
          </a:bodyPr>
          <a:lstStyle/>
          <a:p>
            <a:pPr marL="342900" indent="-342900">
              <a:buFont typeface="Wingdings" panose="05000000000000000000" pitchFamily="2" charset="2"/>
              <a:buChar char="Ø"/>
            </a:pPr>
            <a:r>
              <a:rPr lang="en-US" sz="2400" dirty="0" smtClean="0"/>
              <a:t>Gleaning can look different than it did back in the day. It’s still relevant in 2021 and can happen in all sorts of places!</a:t>
            </a:r>
          </a:p>
          <a:p>
            <a:pPr marL="742950" lvl="1" indent="-285750">
              <a:buFont typeface="Arial" panose="020B0604020202020204" pitchFamily="34" charset="0"/>
              <a:buChar char="•"/>
            </a:pPr>
            <a:r>
              <a:rPr lang="en-US" sz="2400" dirty="0" smtClean="0"/>
              <a:t>Farmers Markets</a:t>
            </a:r>
          </a:p>
          <a:p>
            <a:pPr marL="742950" lvl="1" indent="-285750">
              <a:buFont typeface="Arial" panose="020B0604020202020204" pitchFamily="34" charset="0"/>
              <a:buChar char="•"/>
            </a:pPr>
            <a:r>
              <a:rPr lang="en-US" sz="2400" dirty="0" smtClean="0"/>
              <a:t>In the Field</a:t>
            </a:r>
          </a:p>
          <a:p>
            <a:pPr marL="742950" lvl="1" indent="-285750">
              <a:buFont typeface="Arial" panose="020B0604020202020204" pitchFamily="34" charset="0"/>
              <a:buChar char="•"/>
            </a:pPr>
            <a:r>
              <a:rPr lang="en-US" sz="2400" dirty="0" smtClean="0"/>
              <a:t>In Parking Lots </a:t>
            </a:r>
          </a:p>
          <a:p>
            <a:pPr marL="742950" lvl="1" indent="-285750">
              <a:buFont typeface="Arial" panose="020B0604020202020204" pitchFamily="34" charset="0"/>
              <a:buChar char="•"/>
            </a:pPr>
            <a:r>
              <a:rPr lang="en-US" sz="2400" dirty="0" smtClean="0"/>
              <a:t>From a Dock</a:t>
            </a:r>
            <a:endParaRPr lang="en-US" sz="2400" dirty="0"/>
          </a:p>
          <a:p>
            <a:pPr marL="285750" indent="-285750">
              <a:buFont typeface="Arial" panose="020B0604020202020204" pitchFamily="34" charset="0"/>
              <a:buChar char="•"/>
            </a:pPr>
            <a:endParaRPr lang="en-US" sz="2400" dirty="0" smtClean="0"/>
          </a:p>
          <a:p>
            <a:pPr marL="342900" indent="-342900">
              <a:buFont typeface="Wingdings" panose="05000000000000000000" pitchFamily="2" charset="2"/>
              <a:buChar char="Ø"/>
            </a:pPr>
            <a:r>
              <a:rPr lang="en-US" sz="2400" dirty="0" smtClean="0"/>
              <a:t>Farmers’ Benefit from Gleaning</a:t>
            </a:r>
          </a:p>
          <a:p>
            <a:endParaRPr lang="en-US" sz="2400" dirty="0"/>
          </a:p>
          <a:p>
            <a:pPr marL="342900" indent="-342900">
              <a:buFont typeface="Wingdings" panose="05000000000000000000" pitchFamily="2" charset="2"/>
              <a:buChar char="Ø"/>
            </a:pPr>
            <a:r>
              <a:rPr lang="en-US" sz="2400" dirty="0" smtClean="0"/>
              <a:t>Volunteers Learn, Work Hard, Have </a:t>
            </a:r>
            <a:r>
              <a:rPr lang="en-US" sz="2400" dirty="0"/>
              <a:t>F</a:t>
            </a:r>
            <a:r>
              <a:rPr lang="en-US" sz="2400" dirty="0" smtClean="0"/>
              <a:t>un and Help Those Who are Food Insecure </a:t>
            </a:r>
          </a:p>
          <a:p>
            <a:endParaRPr lang="en-US" sz="2400" dirty="0"/>
          </a:p>
          <a:p>
            <a:pPr marL="342900" indent="-342900">
              <a:buFont typeface="Wingdings" panose="05000000000000000000" pitchFamily="2" charset="2"/>
              <a:buChar char="Ø"/>
            </a:pPr>
            <a:r>
              <a:rPr lang="en-US" sz="2400" dirty="0" smtClean="0"/>
              <a:t>Donors Make it Possible! </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524499" y="2019302"/>
            <a:ext cx="4343401" cy="2895600"/>
          </a:xfrm>
          <a:prstGeom prst="rect">
            <a:avLst/>
          </a:prstGeom>
        </p:spPr>
      </p:pic>
      <p:pic>
        <p:nvPicPr>
          <p:cNvPr id="5" name="Picture 5" descr="SoSA Logo">
            <a:extLst>
              <a:ext uri="{FF2B5EF4-FFF2-40B4-BE49-F238E27FC236}">
                <a16:creationId xmlns="" xmlns:a16="http://schemas.microsoft.com/office/drawing/2014/main" id="{6FB8F1AC-170C-4733-9D5C-E5822C79D6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76200"/>
            <a:ext cx="3200400" cy="93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827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a:extLst>
              <a:ext uri="{FF2B5EF4-FFF2-40B4-BE49-F238E27FC236}">
                <a16:creationId xmlns="" xmlns:a16="http://schemas.microsoft.com/office/drawing/2014/main" id="{62EB46A3-1F86-42FB-9C36-94CB990DBEB9}"/>
              </a:ext>
            </a:extLst>
          </p:cNvPr>
          <p:cNvSpPr>
            <a:spLocks noGrp="1" noChangeArrowheads="1"/>
          </p:cNvSpPr>
          <p:nvPr>
            <p:ph type="title"/>
          </p:nvPr>
        </p:nvSpPr>
        <p:spPr>
          <a:xfrm>
            <a:off x="76200" y="-159458"/>
            <a:ext cx="8229600" cy="1143000"/>
          </a:xfrm>
        </p:spPr>
        <p:txBody>
          <a:bodyPr/>
          <a:lstStyle/>
          <a:p>
            <a:pPr eaLnBrk="1" hangingPunct="1"/>
            <a:r>
              <a:rPr lang="en-US" altLang="en-US" sz="3200" dirty="0">
                <a:solidFill>
                  <a:schemeClr val="folHlink"/>
                </a:solidFill>
              </a:rPr>
              <a:t>Gleaning</a:t>
            </a:r>
          </a:p>
        </p:txBody>
      </p:sp>
      <p:pic>
        <p:nvPicPr>
          <p:cNvPr id="5" name="Content Placeholder 4"/>
          <p:cNvPicPr>
            <a:picLocks noGrp="1" noChangeAspect="1"/>
          </p:cNvPicPr>
          <p:nvPr>
            <p:ph sz="quarter" idx="2"/>
          </p:nvPr>
        </p:nvPicPr>
        <p:blipFill rotWithShape="1">
          <a:blip r:embed="rId3" cstate="print">
            <a:extLst>
              <a:ext uri="{28A0092B-C50C-407E-A947-70E740481C1C}">
                <a14:useLocalDpi xmlns:a14="http://schemas.microsoft.com/office/drawing/2010/main" val="0"/>
              </a:ext>
            </a:extLst>
          </a:blip>
          <a:srcRect r="31119"/>
          <a:stretch/>
        </p:blipFill>
        <p:spPr>
          <a:xfrm rot="16200000">
            <a:off x="6069787" y="635812"/>
            <a:ext cx="3727814" cy="2456184"/>
          </a:xfr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27813"/>
            <a:ext cx="4191000" cy="3143250"/>
          </a:xfrm>
          <a:prstGeom prst="rect">
            <a:avLst/>
          </a:prstGeom>
        </p:spPr>
      </p:pic>
      <p:pic>
        <p:nvPicPr>
          <p:cNvPr id="4" name="Content Placeholder 3"/>
          <p:cNvPicPr>
            <a:picLocks noGrp="1" noChangeAspect="1"/>
          </p:cNvPicPr>
          <p:nvPr>
            <p:ph sz="half" idx="1"/>
          </p:nvPr>
        </p:nvPicPr>
        <p:blipFill>
          <a:blip r:embed="rId5" cstate="print">
            <a:extLst>
              <a:ext uri="{28A0092B-C50C-407E-A947-70E740481C1C}">
                <a14:useLocalDpi xmlns:a14="http://schemas.microsoft.com/office/drawing/2010/main" val="0"/>
              </a:ext>
            </a:extLst>
          </a:blip>
          <a:stretch>
            <a:fillRect/>
          </a:stretch>
        </p:blipFill>
        <p:spPr>
          <a:xfrm rot="5400000">
            <a:off x="-653736" y="653736"/>
            <a:ext cx="3727814" cy="2420343"/>
          </a:xfr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877504" y="1238473"/>
            <a:ext cx="3032179" cy="1946502"/>
          </a:xfrm>
          <a:prstGeom prst="rect">
            <a:avLst/>
          </a:prstGeom>
        </p:spPr>
      </p:pic>
      <p:pic>
        <p:nvPicPr>
          <p:cNvPr id="9" name="Content Placeholder 8"/>
          <p:cNvPicPr>
            <a:picLocks noGrp="1" noChangeAspect="1"/>
          </p:cNvPicPr>
          <p:nvPr>
            <p:ph sz="quarter" idx="3"/>
          </p:nvPr>
        </p:nvPicPr>
        <p:blipFill>
          <a:blip r:embed="rId7" cstate="print">
            <a:extLst>
              <a:ext uri="{28A0092B-C50C-407E-A947-70E740481C1C}">
                <a14:useLocalDpi xmlns:a14="http://schemas.microsoft.com/office/drawing/2010/main" val="0"/>
              </a:ext>
            </a:extLst>
          </a:blip>
          <a:stretch>
            <a:fillRect/>
          </a:stretch>
        </p:blipFill>
        <p:spPr>
          <a:xfrm rot="5400000">
            <a:off x="6432114" y="4141395"/>
            <a:ext cx="3143254" cy="2316086"/>
          </a:xfr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3953256" y="3965559"/>
            <a:ext cx="3130186" cy="2654698"/>
          </a:xfrm>
          <a:prstGeom prst="rect">
            <a:avLst/>
          </a:prstGeom>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l="6666" t="11481" r="18889"/>
          <a:stretch/>
        </p:blipFill>
        <p:spPr>
          <a:xfrm rot="5400000">
            <a:off x="4024153" y="1046370"/>
            <a:ext cx="3007443" cy="235545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a:extLst>
              <a:ext uri="{FF2B5EF4-FFF2-40B4-BE49-F238E27FC236}">
                <a16:creationId xmlns="" xmlns:a16="http://schemas.microsoft.com/office/drawing/2014/main" id="{E275DC6F-F15B-4A58-9131-59322150D9BD}"/>
              </a:ext>
            </a:extLst>
          </p:cNvPr>
          <p:cNvSpPr>
            <a:spLocks noGrp="1" noChangeArrowheads="1"/>
          </p:cNvSpPr>
          <p:nvPr>
            <p:ph type="title" sz="quarter"/>
          </p:nvPr>
        </p:nvSpPr>
        <p:spPr/>
        <p:txBody>
          <a:bodyPr/>
          <a:lstStyle/>
          <a:p>
            <a:pPr eaLnBrk="1" hangingPunct="1"/>
            <a:r>
              <a:rPr lang="en-US" altLang="en-US" sz="2800" dirty="0" smtClean="0">
                <a:solidFill>
                  <a:schemeClr val="folHlink"/>
                </a:solidFill>
              </a:rPr>
              <a:t>Produce Drops</a:t>
            </a:r>
            <a:endParaRPr lang="en-US" altLang="en-US" sz="2800" dirty="0">
              <a:solidFill>
                <a:schemeClr val="folHlink"/>
              </a:solidFill>
            </a:endParaRPr>
          </a:p>
        </p:txBody>
      </p:sp>
      <p:pic>
        <p:nvPicPr>
          <p:cNvPr id="3" name="Content Placeholder 2"/>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rot="5400000">
            <a:off x="-50801" y="685843"/>
            <a:ext cx="3454401" cy="2590800"/>
          </a:xfrm>
        </p:spPr>
      </p:pic>
      <p:pic>
        <p:nvPicPr>
          <p:cNvPr id="7" name="Content Placeholder 6"/>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rot="5400000">
            <a:off x="3001097" y="2341107"/>
            <a:ext cx="3252531" cy="2439398"/>
          </a:xfrm>
        </p:spPr>
      </p:pic>
      <p:pic>
        <p:nvPicPr>
          <p:cNvPr id="8" name="Content Placeholder 7"/>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rot="5400000">
            <a:off x="368558" y="3927735"/>
            <a:ext cx="2615682" cy="2590800"/>
          </a:xfrm>
        </p:spPr>
      </p:pic>
      <p:pic>
        <p:nvPicPr>
          <p:cNvPr id="9" name="Content Placeholder 8"/>
          <p:cNvPicPr>
            <a:picLocks noGrp="1" noChangeAspect="1"/>
          </p:cNvPicPr>
          <p:nvPr>
            <p:ph sz="quarter" idx="4"/>
          </p:nvPr>
        </p:nvPicPr>
        <p:blipFill>
          <a:blip r:embed="rId6" cstate="print">
            <a:extLst>
              <a:ext uri="{28A0092B-C50C-407E-A947-70E740481C1C}">
                <a14:useLocalDpi xmlns:a14="http://schemas.microsoft.com/office/drawing/2010/main" val="0"/>
              </a:ext>
            </a:extLst>
          </a:blip>
          <a:stretch>
            <a:fillRect/>
          </a:stretch>
        </p:blipFill>
        <p:spPr>
          <a:xfrm rot="5400000">
            <a:off x="5998964" y="3992407"/>
            <a:ext cx="3048000" cy="2480073"/>
          </a:xfr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869583" y="667388"/>
            <a:ext cx="3306763" cy="248007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627007" cy="3434922"/>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816" t="11043" r="6749" b="3683"/>
          <a:stretch/>
        </p:blipFill>
        <p:spPr>
          <a:xfrm>
            <a:off x="6553200" y="6177"/>
            <a:ext cx="2596978" cy="3428745"/>
          </a:xfrm>
          <a:prstGeom prst="rect">
            <a:avLst/>
          </a:prstGeom>
        </p:spPr>
      </p:pic>
      <p:sp>
        <p:nvSpPr>
          <p:cNvPr id="4" name="TextBox 3"/>
          <p:cNvSpPr txBox="1"/>
          <p:nvPr/>
        </p:nvSpPr>
        <p:spPr>
          <a:xfrm>
            <a:off x="2603021" y="199283"/>
            <a:ext cx="3974165" cy="400110"/>
          </a:xfrm>
          <a:prstGeom prst="rect">
            <a:avLst/>
          </a:prstGeom>
          <a:noFill/>
        </p:spPr>
        <p:txBody>
          <a:bodyPr wrap="none" rtlCol="0">
            <a:spAutoFit/>
          </a:bodyPr>
          <a:lstStyle/>
          <a:p>
            <a:r>
              <a:rPr lang="en-US" sz="2000" dirty="0" smtClean="0">
                <a:solidFill>
                  <a:srgbClr val="92D050"/>
                </a:solidFill>
              </a:rPr>
              <a:t>2020 Farm to Family Food Boxes</a:t>
            </a:r>
            <a:endParaRPr lang="en-US" sz="2000" dirty="0">
              <a:solidFill>
                <a:srgbClr val="92D050"/>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3344" t="8890" r="3000" b="-1"/>
          <a:stretch/>
        </p:blipFill>
        <p:spPr>
          <a:xfrm>
            <a:off x="2362200" y="3733800"/>
            <a:ext cx="4267200" cy="31242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149761" y="3838361"/>
            <a:ext cx="3397678" cy="25908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0828" y="965363"/>
            <a:ext cx="3932371" cy="2768437"/>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21939" r="9184"/>
          <a:stretch/>
        </p:blipFill>
        <p:spPr>
          <a:xfrm>
            <a:off x="-76200" y="3434922"/>
            <a:ext cx="2697028" cy="3423078"/>
          </a:xfrm>
          <a:prstGeom prst="rect">
            <a:avLst/>
          </a:prstGeom>
        </p:spPr>
      </p:pic>
    </p:spTree>
    <p:extLst>
      <p:ext uri="{BB962C8B-B14F-4D97-AF65-F5344CB8AC3E}">
        <p14:creationId xmlns:p14="http://schemas.microsoft.com/office/powerpoint/2010/main" val="1484848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305425" y="581026"/>
            <a:ext cx="4419599" cy="325755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8334" t="8888" r="29166" b="-370"/>
          <a:stretch/>
        </p:blipFill>
        <p:spPr>
          <a:xfrm>
            <a:off x="0" y="0"/>
            <a:ext cx="4800600" cy="4705350"/>
          </a:xfrm>
          <a:prstGeom prst="rect">
            <a:avLst/>
          </a:prstGeom>
        </p:spPr>
      </p:pic>
      <p:pic>
        <p:nvPicPr>
          <p:cNvPr id="3" name="Picture 2">
            <a:extLst>
              <a:ext uri="{FF2B5EF4-FFF2-40B4-BE49-F238E27FC236}">
                <a16:creationId xmlns="" xmlns:a16="http://schemas.microsoft.com/office/drawing/2014/main" id="{1FCD9C9B-FF99-4E6E-B5FD-652033AE4C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8775" y="3581400"/>
            <a:ext cx="4743649" cy="3377241"/>
          </a:xfrm>
          <a:prstGeom prst="rect">
            <a:avLst/>
          </a:prstGeom>
        </p:spPr>
      </p:pic>
    </p:spTree>
    <p:extLst>
      <p:ext uri="{BB962C8B-B14F-4D97-AF65-F5344CB8AC3E}">
        <p14:creationId xmlns:p14="http://schemas.microsoft.com/office/powerpoint/2010/main" val="1063812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SoSA Faith Based Resources</a:t>
            </a:r>
            <a:endParaRPr lang="en-US" dirty="0"/>
          </a:p>
        </p:txBody>
      </p:sp>
      <p:pic>
        <p:nvPicPr>
          <p:cNvPr id="1026" name="Picture 2" descr="Abundance Orchard Vacation Bible School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7262" y="3810000"/>
            <a:ext cx="2324100" cy="2952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leanings Bible Stud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3761" y="4114800"/>
            <a:ext cx="1565275" cy="24835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imple Supper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1991" y="1241854"/>
            <a:ext cx="1905000" cy="22955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ouper Bowl of Caring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88" y="5152315"/>
            <a:ext cx="1597742"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endhunger.org/docs_church/ham/HAM-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2126" y="5559248"/>
            <a:ext cx="1356772" cy="11338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2019 Advent Booklet"/>
          <p:cNvPicPr>
            <a:picLocks noGrp="1" noChangeAspect="1" noChangeArrowheads="1"/>
          </p:cNvPicPr>
          <p:nvPr>
            <p:ph sz="half" idx="1"/>
          </p:nvPr>
        </p:nvPicPr>
        <p:blipFill>
          <a:blip r:embed="rId8">
            <a:extLst>
              <a:ext uri="{28A0092B-C50C-407E-A947-70E740481C1C}">
                <a14:useLocalDpi xmlns:a14="http://schemas.microsoft.com/office/drawing/2010/main" val="0"/>
              </a:ext>
            </a:extLst>
          </a:blip>
          <a:srcRect/>
          <a:stretch>
            <a:fillRect/>
          </a:stretch>
        </p:blipFill>
        <p:spPr bwMode="auto">
          <a:xfrm>
            <a:off x="503192" y="1197735"/>
            <a:ext cx="2375398" cy="367394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p:cNvSpPr>
            <a:spLocks noGrp="1"/>
          </p:cNvSpPr>
          <p:nvPr>
            <p:ph sz="half" idx="2"/>
          </p:nvPr>
        </p:nvSpPr>
        <p:spPr/>
        <p:txBody>
          <a:bodyPr/>
          <a:lstStyle/>
          <a:p>
            <a:endParaRPr lang="en-US" dirty="0"/>
          </a:p>
        </p:txBody>
      </p:sp>
      <p:pic>
        <p:nvPicPr>
          <p:cNvPr id="9" name="Picture 6" descr="2020 Alternative (Girt) Christmas Card"/>
          <p:cNvPicPr>
            <a:picLocks noChangeAspect="1" noChangeArrowheads="1"/>
          </p:cNvPicPr>
          <p:nvPr/>
        </p:nvPicPr>
        <p:blipFill rotWithShape="1">
          <a:blip r:embed="rId9">
            <a:extLst>
              <a:ext uri="{28A0092B-C50C-407E-A947-70E740481C1C}">
                <a14:useLocalDpi xmlns:a14="http://schemas.microsoft.com/office/drawing/2010/main" val="0"/>
              </a:ext>
            </a:extLst>
          </a:blip>
          <a:srcRect l="3916" t="4466" r="4083" b="49299"/>
          <a:stretch/>
        </p:blipFill>
        <p:spPr bwMode="auto">
          <a:xfrm>
            <a:off x="3127633" y="1241854"/>
            <a:ext cx="35052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Lenten Booklet Cov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3152" y="3889256"/>
            <a:ext cx="1602384" cy="243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05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 xmlns:a16="http://schemas.microsoft.com/office/drawing/2014/main" id="{25E01852-82CE-48CE-AB37-E1F3444236C5}"/>
              </a:ext>
            </a:extLst>
          </p:cNvPr>
          <p:cNvSpPr>
            <a:spLocks noGrp="1" noChangeArrowheads="1"/>
          </p:cNvSpPr>
          <p:nvPr>
            <p:ph type="title"/>
          </p:nvPr>
        </p:nvSpPr>
        <p:spPr>
          <a:xfrm>
            <a:off x="638175" y="73025"/>
            <a:ext cx="8229600" cy="1143000"/>
          </a:xfrm>
        </p:spPr>
        <p:txBody>
          <a:bodyPr/>
          <a:lstStyle/>
          <a:p>
            <a:pPr eaLnBrk="1" hangingPunct="1"/>
            <a:r>
              <a:rPr lang="en-US" altLang="en-US">
                <a:solidFill>
                  <a:srgbClr val="00B0F0"/>
                </a:solidFill>
              </a:rPr>
              <a:t>Harvest of Hope</a:t>
            </a:r>
          </a:p>
        </p:txBody>
      </p:sp>
      <p:pic>
        <p:nvPicPr>
          <p:cNvPr id="13315" name="Picture 10" descr="HoH-Worship-02">
            <a:extLst>
              <a:ext uri="{FF2B5EF4-FFF2-40B4-BE49-F238E27FC236}">
                <a16:creationId xmlns="" xmlns:a16="http://schemas.microsoft.com/office/drawing/2014/main" id="{5B1A5F6C-B1E4-4100-BD44-FC241BF5E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429000"/>
            <a:ext cx="2466975" cy="316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14" descr="Leap-01">
            <a:extLst>
              <a:ext uri="{FF2B5EF4-FFF2-40B4-BE49-F238E27FC236}">
                <a16:creationId xmlns="" xmlns:a16="http://schemas.microsoft.com/office/drawing/2014/main" id="{21690274-D401-4AE4-B920-E4059C181B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314806"/>
            <a:ext cx="5534025" cy="372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6295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 xmlns:a16="http://schemas.microsoft.com/office/drawing/2014/main" id="{D5D7E6B6-3E22-4912-A99D-98A8EA6D31A6}"/>
              </a:ext>
            </a:extLst>
          </p:cNvPr>
          <p:cNvSpPr>
            <a:spLocks noGrp="1" noChangeArrowheads="1"/>
          </p:cNvSpPr>
          <p:nvPr>
            <p:ph type="title"/>
          </p:nvPr>
        </p:nvSpPr>
        <p:spPr>
          <a:xfrm>
            <a:off x="457200" y="76200"/>
            <a:ext cx="8229600" cy="1143000"/>
          </a:xfrm>
        </p:spPr>
        <p:txBody>
          <a:bodyPr/>
          <a:lstStyle/>
          <a:p>
            <a:pPr eaLnBrk="1" hangingPunct="1"/>
            <a:r>
              <a:rPr lang="en-US" altLang="en-US" dirty="0">
                <a:solidFill>
                  <a:schemeClr val="folHlink"/>
                </a:solidFill>
              </a:rPr>
              <a:t> </a:t>
            </a:r>
            <a:r>
              <a:rPr lang="en-US" altLang="en-US" dirty="0">
                <a:solidFill>
                  <a:srgbClr val="00B0F0"/>
                </a:solidFill>
              </a:rPr>
              <a:t>Support Society of St. </a:t>
            </a:r>
            <a:r>
              <a:rPr lang="en-US" altLang="en-US" dirty="0" smtClean="0">
                <a:solidFill>
                  <a:srgbClr val="00B0F0"/>
                </a:solidFill>
              </a:rPr>
              <a:t>Andrew by Getting Involved!</a:t>
            </a:r>
            <a:endParaRPr lang="en-US" altLang="en-US" dirty="0">
              <a:solidFill>
                <a:srgbClr val="00B0F0"/>
              </a:solidFill>
            </a:endParaRPr>
          </a:p>
        </p:txBody>
      </p:sp>
      <p:sp>
        <p:nvSpPr>
          <p:cNvPr id="14339" name="Rectangle 8">
            <a:extLst>
              <a:ext uri="{FF2B5EF4-FFF2-40B4-BE49-F238E27FC236}">
                <a16:creationId xmlns="" xmlns:a16="http://schemas.microsoft.com/office/drawing/2014/main" id="{0584BF84-76AC-4AEA-A961-F68FDA48CB8D}"/>
              </a:ext>
            </a:extLst>
          </p:cNvPr>
          <p:cNvSpPr>
            <a:spLocks noGrp="1" noChangeArrowheads="1"/>
          </p:cNvSpPr>
          <p:nvPr>
            <p:ph type="body" sz="half" idx="1"/>
          </p:nvPr>
        </p:nvSpPr>
        <p:spPr>
          <a:xfrm>
            <a:off x="609600" y="838200"/>
            <a:ext cx="7924800" cy="5181599"/>
          </a:xfrm>
        </p:spPr>
        <p:txBody>
          <a:bodyPr/>
          <a:lstStyle/>
          <a:p>
            <a:pPr eaLnBrk="1" hangingPunct="1"/>
            <a:endParaRPr lang="en-US" altLang="en-US" sz="2800" i="1" dirty="0" smtClean="0"/>
          </a:p>
          <a:p>
            <a:pPr eaLnBrk="1" hangingPunct="1"/>
            <a:r>
              <a:rPr lang="en-US" altLang="en-US" sz="2800" i="1" dirty="0" smtClean="0"/>
              <a:t>Connect us to a farmer</a:t>
            </a:r>
          </a:p>
          <a:p>
            <a:pPr eaLnBrk="1" hangingPunct="1"/>
            <a:r>
              <a:rPr lang="en-US" altLang="en-US" sz="2800" i="1" dirty="0" smtClean="0"/>
              <a:t>Volunteer to glean with us</a:t>
            </a:r>
          </a:p>
          <a:p>
            <a:pPr eaLnBrk="1" hangingPunct="1"/>
            <a:r>
              <a:rPr lang="en-US" altLang="en-US" sz="2800" i="1" dirty="0" smtClean="0"/>
              <a:t>Connect us to a hunger relief agency</a:t>
            </a:r>
          </a:p>
          <a:p>
            <a:pPr eaLnBrk="1" hangingPunct="1"/>
            <a:r>
              <a:rPr lang="en-US" altLang="en-US" sz="2800" i="1" dirty="0" smtClean="0"/>
              <a:t>Host </a:t>
            </a:r>
            <a:r>
              <a:rPr lang="en-US" altLang="en-US" sz="2800" i="1" dirty="0"/>
              <a:t>a </a:t>
            </a:r>
            <a:r>
              <a:rPr lang="en-US" altLang="en-US" sz="2800" i="1" dirty="0" smtClean="0"/>
              <a:t>Produce Drop or Farm to Family Distribution</a:t>
            </a:r>
          </a:p>
          <a:p>
            <a:pPr eaLnBrk="1" hangingPunct="1"/>
            <a:r>
              <a:rPr lang="en-US" altLang="en-US" sz="2800" i="1" dirty="0" smtClean="0"/>
              <a:t>Donate to us – All Indiana $ stays in Indiana</a:t>
            </a:r>
            <a:endParaRPr lang="en-US" altLang="en-US" sz="2800" i="1" dirty="0"/>
          </a:p>
        </p:txBody>
      </p:sp>
      <p:sp>
        <p:nvSpPr>
          <p:cNvPr id="14340" name="Rectangle 9">
            <a:extLst>
              <a:ext uri="{FF2B5EF4-FFF2-40B4-BE49-F238E27FC236}">
                <a16:creationId xmlns="" xmlns:a16="http://schemas.microsoft.com/office/drawing/2014/main" id="{375A037B-E62D-4D55-AF70-50BA38CA6E57}"/>
              </a:ext>
            </a:extLst>
          </p:cNvPr>
          <p:cNvSpPr>
            <a:spLocks noGrp="1" noChangeArrowheads="1"/>
          </p:cNvSpPr>
          <p:nvPr>
            <p:ph type="body" sz="half" idx="2"/>
          </p:nvPr>
        </p:nvSpPr>
        <p:spPr>
          <a:xfrm>
            <a:off x="9753600" y="1752600"/>
            <a:ext cx="457200" cy="380999"/>
          </a:xfrm>
        </p:spPr>
        <p:txBody>
          <a:bodyPr/>
          <a:lstStyle/>
          <a:p>
            <a:pPr eaLnBrk="1" hangingPunct="1"/>
            <a:endParaRPr lang="en-US" altLang="en-US" sz="2800" i="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4428868"/>
            <a:ext cx="3352800" cy="232409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 xmlns:a16="http://schemas.microsoft.com/office/drawing/2014/main" id="{E8C6474B-2608-4E62-909E-AC3597C01F44}"/>
              </a:ext>
            </a:extLst>
          </p:cNvPr>
          <p:cNvSpPr>
            <a:spLocks noGrp="1" noChangeArrowheads="1"/>
          </p:cNvSpPr>
          <p:nvPr>
            <p:ph type="title"/>
          </p:nvPr>
        </p:nvSpPr>
        <p:spPr>
          <a:xfrm>
            <a:off x="424249" y="152400"/>
            <a:ext cx="8229600" cy="1143000"/>
          </a:xfrm>
        </p:spPr>
        <p:txBody>
          <a:bodyPr/>
          <a:lstStyle/>
          <a:p>
            <a:pPr eaLnBrk="1" hangingPunct="1"/>
            <a:r>
              <a:rPr lang="en-US" altLang="en-US" dirty="0">
                <a:solidFill>
                  <a:srgbClr val="FF0000"/>
                </a:solidFill>
              </a:rPr>
              <a:t>Contact Information</a:t>
            </a:r>
          </a:p>
        </p:txBody>
      </p:sp>
      <p:sp>
        <p:nvSpPr>
          <p:cNvPr id="16387" name="Rectangle 3">
            <a:extLst>
              <a:ext uri="{FF2B5EF4-FFF2-40B4-BE49-F238E27FC236}">
                <a16:creationId xmlns="" xmlns:a16="http://schemas.microsoft.com/office/drawing/2014/main" id="{5E4E7707-C419-460E-BD04-73B5A41D98C9}"/>
              </a:ext>
            </a:extLst>
          </p:cNvPr>
          <p:cNvSpPr>
            <a:spLocks noGrp="1" noChangeArrowheads="1"/>
          </p:cNvSpPr>
          <p:nvPr>
            <p:ph type="body" idx="1"/>
          </p:nvPr>
        </p:nvSpPr>
        <p:spPr>
          <a:xfrm>
            <a:off x="457200" y="1006655"/>
            <a:ext cx="8229600" cy="4906963"/>
          </a:xfrm>
        </p:spPr>
        <p:txBody>
          <a:bodyPr/>
          <a:lstStyle/>
          <a:p>
            <a:pPr algn="ctr" eaLnBrk="1" hangingPunct="1">
              <a:buFontTx/>
              <a:buNone/>
            </a:pPr>
            <a:r>
              <a:rPr lang="en-US" altLang="en-US" sz="1800" dirty="0" smtClean="0"/>
              <a:t>Dawn Barnes</a:t>
            </a:r>
            <a:endParaRPr lang="en-US" altLang="en-US" sz="1800" dirty="0"/>
          </a:p>
          <a:p>
            <a:pPr algn="ctr" eaLnBrk="1" hangingPunct="1">
              <a:buFontTx/>
              <a:buNone/>
            </a:pPr>
            <a:r>
              <a:rPr lang="en-US" altLang="en-US" sz="1800" dirty="0" smtClean="0"/>
              <a:t>Indiana </a:t>
            </a:r>
            <a:r>
              <a:rPr lang="en-US" altLang="en-US" sz="1800" dirty="0"/>
              <a:t>Regional Director</a:t>
            </a:r>
          </a:p>
          <a:p>
            <a:pPr algn="ctr" eaLnBrk="1" hangingPunct="1">
              <a:buFontTx/>
              <a:buNone/>
            </a:pPr>
            <a:r>
              <a:rPr lang="en-US" altLang="en-US" sz="1800" dirty="0" smtClean="0">
                <a:solidFill>
                  <a:srgbClr val="00B0F0"/>
                </a:solidFill>
                <a:hlinkClick r:id="rId3"/>
              </a:rPr>
              <a:t>indiana@endhunger.org</a:t>
            </a:r>
            <a:endParaRPr lang="en-US" altLang="en-US" sz="1800" dirty="0">
              <a:solidFill>
                <a:srgbClr val="00B0F0"/>
              </a:solidFill>
            </a:endParaRPr>
          </a:p>
          <a:p>
            <a:pPr algn="ctr" eaLnBrk="1" hangingPunct="1">
              <a:buFontTx/>
              <a:buNone/>
            </a:pPr>
            <a:r>
              <a:rPr lang="en-US" altLang="en-US" sz="1800" dirty="0" smtClean="0"/>
              <a:t>317.279.5119</a:t>
            </a:r>
          </a:p>
          <a:p>
            <a:pPr algn="ctr" eaLnBrk="1" hangingPunct="1">
              <a:buFontTx/>
              <a:buNone/>
            </a:pPr>
            <a:endParaRPr lang="en-US" altLang="en-US" sz="1800" dirty="0" smtClean="0"/>
          </a:p>
          <a:p>
            <a:pPr algn="ctr" eaLnBrk="1" hangingPunct="1">
              <a:buFontTx/>
              <a:buNone/>
            </a:pPr>
            <a:r>
              <a:rPr lang="en-US" altLang="en-US" sz="1800" dirty="0" smtClean="0"/>
              <a:t>Ann Radtke</a:t>
            </a:r>
          </a:p>
          <a:p>
            <a:pPr algn="ctr" eaLnBrk="1" hangingPunct="1">
              <a:buFontTx/>
              <a:buNone/>
            </a:pPr>
            <a:r>
              <a:rPr lang="en-US" altLang="en-US" sz="1800" dirty="0" smtClean="0"/>
              <a:t>Indiana Program Coordinator</a:t>
            </a:r>
          </a:p>
          <a:p>
            <a:pPr algn="ctr" eaLnBrk="1" hangingPunct="1">
              <a:buFontTx/>
              <a:buNone/>
            </a:pPr>
            <a:r>
              <a:rPr lang="en-US" altLang="en-US" sz="1800" dirty="0" smtClean="0">
                <a:hlinkClick r:id="rId4"/>
              </a:rPr>
              <a:t>in-glean@endhunger.org</a:t>
            </a:r>
            <a:endParaRPr lang="en-US" altLang="en-US" sz="1800" dirty="0" smtClean="0"/>
          </a:p>
          <a:p>
            <a:pPr algn="ctr" eaLnBrk="1" hangingPunct="1">
              <a:buFontTx/>
              <a:buNone/>
            </a:pPr>
            <a:r>
              <a:rPr lang="en-US" altLang="en-US" sz="1800" dirty="0" smtClean="0"/>
              <a:t>317.607.0004</a:t>
            </a:r>
          </a:p>
          <a:p>
            <a:pPr algn="ctr" eaLnBrk="1" hangingPunct="1">
              <a:buFontTx/>
              <a:buNone/>
            </a:pPr>
            <a:endParaRPr lang="en-US" altLang="en-US" sz="1800" dirty="0"/>
          </a:p>
          <a:p>
            <a:pPr algn="ctr" eaLnBrk="1" hangingPunct="1">
              <a:buFontTx/>
              <a:buNone/>
            </a:pPr>
            <a:r>
              <a:rPr lang="en-US" altLang="en-US" sz="1800" dirty="0" smtClean="0"/>
              <a:t>Sue Plummer</a:t>
            </a:r>
          </a:p>
          <a:p>
            <a:pPr algn="ctr" eaLnBrk="1" hangingPunct="1">
              <a:buFontTx/>
              <a:buNone/>
            </a:pPr>
            <a:r>
              <a:rPr lang="en-US" altLang="en-US" sz="1800" dirty="0" smtClean="0"/>
              <a:t>Tri-State Program Coordinator</a:t>
            </a:r>
          </a:p>
          <a:p>
            <a:pPr algn="ctr" eaLnBrk="1" hangingPunct="1">
              <a:buFontTx/>
              <a:buNone/>
            </a:pPr>
            <a:r>
              <a:rPr lang="en-US" altLang="en-US" sz="1800" dirty="0" smtClean="0">
                <a:hlinkClick r:id="rId5"/>
              </a:rPr>
              <a:t>sw-ohio@endhunger.org</a:t>
            </a:r>
            <a:endParaRPr lang="en-US" altLang="en-US" sz="1800" dirty="0" smtClean="0"/>
          </a:p>
          <a:p>
            <a:pPr algn="ctr" eaLnBrk="1" hangingPunct="1">
              <a:buFontTx/>
              <a:buNone/>
            </a:pPr>
            <a:r>
              <a:rPr lang="en-US" altLang="en-US" sz="1800" dirty="0" smtClean="0"/>
              <a:t>513.206.0350</a:t>
            </a:r>
          </a:p>
          <a:p>
            <a:pPr algn="ctr" eaLnBrk="1" hangingPunct="1">
              <a:buFontTx/>
              <a:buNone/>
            </a:pPr>
            <a:endParaRPr lang="en-US" altLang="en-US" sz="1800" dirty="0"/>
          </a:p>
        </p:txBody>
      </p:sp>
      <p:pic>
        <p:nvPicPr>
          <p:cNvPr id="16388" name="Picture 5" descr="SoSA Logo">
            <a:extLst>
              <a:ext uri="{FF2B5EF4-FFF2-40B4-BE49-F238E27FC236}">
                <a16:creationId xmlns="" xmlns:a16="http://schemas.microsoft.com/office/drawing/2014/main" id="{380BBFFE-4D92-4F5D-BE16-BBD5A7A251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88275" y="5928643"/>
            <a:ext cx="3167449" cy="83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19364</TotalTime>
  <Words>1039</Words>
  <Application>Microsoft Office PowerPoint</Application>
  <PresentationFormat>On-screen Show (4:3)</PresentationFormat>
  <Paragraphs>139</Paragraphs>
  <Slides>20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Corbel</vt:lpstr>
      <vt:lpstr>Verdana</vt:lpstr>
      <vt:lpstr>Wingdings</vt:lpstr>
      <vt:lpstr>Default Design</vt:lpstr>
      <vt:lpstr>         Indiana Regional Office</vt:lpstr>
      <vt:lpstr>PowerPoint Presentation</vt:lpstr>
      <vt:lpstr>History</vt:lpstr>
      <vt:lpstr>There are over 37 million  people who are food  insecure in the United States!  </vt:lpstr>
      <vt:lpstr>PowerPoint Presentation</vt:lpstr>
      <vt:lpstr>And there is an enormous amount of Food Waste in the U.S….</vt:lpstr>
      <vt:lpstr>PowerPoint Presentation</vt:lpstr>
      <vt:lpstr>PowerPoint Presentation</vt:lpstr>
      <vt:lpstr>hIt’s all about sharing the abundance….. </vt:lpstr>
      <vt:lpstr>PowerPoint Presentation</vt:lpstr>
      <vt:lpstr>PowerPoint Presentation</vt:lpstr>
      <vt:lpstr>PowerPoint Presentation</vt:lpstr>
      <vt:lpstr>Gleaning</vt:lpstr>
      <vt:lpstr>Produce Drops</vt:lpstr>
      <vt:lpstr>PowerPoint Presentation</vt:lpstr>
      <vt:lpstr>PowerPoint Presentation</vt:lpstr>
      <vt:lpstr>SoSA Faith Based Resources</vt:lpstr>
      <vt:lpstr>Harvest of Hope</vt:lpstr>
      <vt:lpstr> Support Society of St. Andrew by Getting Involved!</vt:lpstr>
      <vt:lpstr>Contact Information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AWFUMC WEBINAR September 22, 2016</dc:title>
  <dc:creator>AL Director</dc:creator>
  <cp:lastModifiedBy>HP</cp:lastModifiedBy>
  <cp:revision>142</cp:revision>
  <dcterms:created xsi:type="dcterms:W3CDTF">2016-09-20T14:29:15Z</dcterms:created>
  <dcterms:modified xsi:type="dcterms:W3CDTF">2021-01-29T19:51:23Z</dcterms:modified>
</cp:coreProperties>
</file>