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C9_5BF548B1.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480" r:id="rId5"/>
    <p:sldId id="481" r:id="rId6"/>
    <p:sldId id="482" r:id="rId7"/>
    <p:sldId id="483" r:id="rId8"/>
    <p:sldId id="445" r:id="rId9"/>
    <p:sldId id="446" r:id="rId10"/>
    <p:sldId id="447" r:id="rId11"/>
    <p:sldId id="259" r:id="rId12"/>
    <p:sldId id="457" r:id="rId13"/>
    <p:sldId id="261" r:id="rId14"/>
    <p:sldId id="461" r:id="rId15"/>
    <p:sldId id="450" r:id="rId16"/>
    <p:sldId id="275" r:id="rId17"/>
    <p:sldId id="257" r:id="rId18"/>
    <p:sldId id="458" r:id="rId19"/>
    <p:sldId id="459" r:id="rId20"/>
    <p:sldId id="460" r:id="rId21"/>
    <p:sldId id="454" r:id="rId22"/>
    <p:sldId id="270" r:id="rId23"/>
    <p:sldId id="268" r:id="rId24"/>
    <p:sldId id="475" r:id="rId25"/>
    <p:sldId id="476" r:id="rId26"/>
    <p:sldId id="463" r:id="rId27"/>
    <p:sldId id="464" r:id="rId28"/>
    <p:sldId id="465" r:id="rId29"/>
    <p:sldId id="466" r:id="rId30"/>
    <p:sldId id="467" r:id="rId31"/>
    <p:sldId id="468" r:id="rId32"/>
    <p:sldId id="477" r:id="rId33"/>
    <p:sldId id="469" r:id="rId34"/>
    <p:sldId id="470" r:id="rId35"/>
    <p:sldId id="471" r:id="rId36"/>
    <p:sldId id="472" r:id="rId37"/>
    <p:sldId id="473" r:id="rId38"/>
    <p:sldId id="474" r:id="rId39"/>
    <p:sldId id="478" r:id="rId40"/>
    <p:sldId id="260" r:id="rId4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A13E9C-0FAC-AEA8-AA17-0E57CD8AAEFB}" name="Stephanie Whitehouse" initials="SW" userId="S::swhitehouse@episcopalnetworks.org::6aba0be1-ec62-456f-9313-6f3b952890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iel Smith" initials="MS" lastIdx="1" clrIdx="6">
    <p:extLst>
      <p:ext uri="{19B8F6BF-5375-455C-9EA6-DF929625EA0E}">
        <p15:presenceInfo xmlns:p15="http://schemas.microsoft.com/office/powerpoint/2012/main" userId="S::msmith@dfms.org::271803a1-9a13-4de5-8567-4ad3ebb0172d" providerId="AD"/>
      </p:ext>
    </p:extLst>
  </p:cmAuthor>
  <p:cmAuthor id="1" name="Claudia Carrete" initials="CC" lastIdx="4" clrIdx="0">
    <p:extLst>
      <p:ext uri="{19B8F6BF-5375-455C-9EA6-DF929625EA0E}">
        <p15:presenceInfo xmlns:p15="http://schemas.microsoft.com/office/powerpoint/2012/main" userId="S::ccarrete@dfms.org::e065d2a5-2090-49da-90e6-af4fd3e3a4db" providerId="AD"/>
      </p:ext>
    </p:extLst>
  </p:cmAuthor>
  <p:cmAuthor id="8" name="Svetlana Brajdic" initials="SB" lastIdx="1" clrIdx="7">
    <p:extLst>
      <p:ext uri="{19B8F6BF-5375-455C-9EA6-DF929625EA0E}">
        <p15:presenceInfo xmlns:p15="http://schemas.microsoft.com/office/powerpoint/2012/main" userId="S::sbrajdic@dfms.org::7a4a8fb1-595d-4b5f-bfe2-2c7fda24c10c" providerId="AD"/>
      </p:ext>
    </p:extLst>
  </p:cmAuthor>
  <p:cmAuthor id="2" name="Sila Boz" initials="SB" lastIdx="4" clrIdx="1">
    <p:extLst>
      <p:ext uri="{19B8F6BF-5375-455C-9EA6-DF929625EA0E}">
        <p15:presenceInfo xmlns:p15="http://schemas.microsoft.com/office/powerpoint/2012/main" userId="S::sboz@dfms.org::15e0f790-7d6c-46ed-a6b6-dd917dcf9bbd" providerId="AD"/>
      </p:ext>
    </p:extLst>
  </p:cmAuthor>
  <p:cmAuthor id="9" name="Stephanie Whitehouse" initials="SW" lastIdx="1" clrIdx="8">
    <p:extLst>
      <p:ext uri="{19B8F6BF-5375-455C-9EA6-DF929625EA0E}">
        <p15:presenceInfo xmlns:p15="http://schemas.microsoft.com/office/powerpoint/2012/main" userId="S::swhitehouse@episcopalnetworks.org::6aba0be1-ec62-456f-9313-6f3b952890f6" providerId="AD"/>
      </p:ext>
    </p:extLst>
  </p:cmAuthor>
  <p:cmAuthor id="3" name="Allison Duvall" initials="AD" lastIdx="10" clrIdx="2">
    <p:extLst>
      <p:ext uri="{19B8F6BF-5375-455C-9EA6-DF929625EA0E}">
        <p15:presenceInfo xmlns:p15="http://schemas.microsoft.com/office/powerpoint/2012/main" userId="S::aduvall@dfms.org::1a2e0d60-124b-4464-bce6-044d9c8dc5ec" providerId="AD"/>
      </p:ext>
    </p:extLst>
  </p:cmAuthor>
  <p:cmAuthor id="10" name="Chris  McNabb" initials="CM" lastIdx="1" clrIdx="9">
    <p:extLst>
      <p:ext uri="{19B8F6BF-5375-455C-9EA6-DF929625EA0E}">
        <p15:presenceInfo xmlns:p15="http://schemas.microsoft.com/office/powerpoint/2012/main" userId="S::cmcnabb@episcopalnetworks.org::9b23b5ba-a99e-4cd8-b1a1-d7cf8b2ebc01" providerId="AD"/>
      </p:ext>
    </p:extLst>
  </p:cmAuthor>
  <p:cmAuthor id="4" name="Sila Boz" initials="SB [2]" lastIdx="6" clrIdx="3">
    <p:extLst>
      <p:ext uri="{19B8F6BF-5375-455C-9EA6-DF929625EA0E}">
        <p15:presenceInfo xmlns:p15="http://schemas.microsoft.com/office/powerpoint/2012/main" userId="S-1-5-21-25770757-1533687779-623647154-12672" providerId="AD"/>
      </p:ext>
    </p:extLst>
  </p:cmAuthor>
  <p:cmAuthor id="5" name="Susan Gundlach" initials="SG" lastIdx="8" clrIdx="4">
    <p:extLst>
      <p:ext uri="{19B8F6BF-5375-455C-9EA6-DF929625EA0E}">
        <p15:presenceInfo xmlns:p15="http://schemas.microsoft.com/office/powerpoint/2012/main" userId="S::sgundlach@episcopalnetworks.org::327c9ebd-30e4-49bd-95a5-b93a2df0e043" providerId="AD"/>
      </p:ext>
    </p:extLst>
  </p:cmAuthor>
  <p:cmAuthor id="6" name="Kendall Martin" initials="KM" lastIdx="4" clrIdx="5">
    <p:extLst>
      <p:ext uri="{19B8F6BF-5375-455C-9EA6-DF929625EA0E}">
        <p15:presenceInfo xmlns:p15="http://schemas.microsoft.com/office/powerpoint/2012/main" userId="S::kmartin@dfms.org::c82ea85f-dcd3-458c-bfd0-f71652535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1E75"/>
    <a:srgbClr val="B5A8BA"/>
    <a:srgbClr val="A9D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6DFAA-553B-4CD0-A2B8-90D2AF2C8B67}" v="1" dt="2022-04-27T22:20:50.897"/>
    <p1510:client id="{34144F00-4681-8F46-C255-1D6E80FC1F31}" v="1360" dt="2022-04-27T17:18:28.455"/>
    <p1510:client id="{3D272A0B-0E35-58C3-6C03-F735CCB72182}" v="428" dt="2022-04-27T18:24:53.741"/>
    <p1510:client id="{8D6D5B93-17D9-A0F9-844B-C49C5104F35C}" v="9" dt="2022-04-27T19:38:05.561"/>
    <p1510:client id="{9FF3A113-FAD9-3042-BFA3-85785C1C6911}" v="1" dt="2022-04-27T17:05:19.768"/>
    <p1510:client id="{C0CED52E-06F9-ADA3-C988-87F38F80B2BC}" v="1" dt="2022-04-27T17:29:32.451"/>
    <p1510:client id="{CBF7035D-3401-918F-BA6A-FD4EFD0BCEE1}" v="1" dt="2022-04-27T17:04:14.812"/>
    <p1510:client id="{FD4F8882-12C6-2599-CBA1-4365B379D17F}" v="278" dt="2022-04-27T17:49:32.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s>
</file>

<file path=ppt/comments/modernComment_1C9_5BF548B1.xml><?xml version="1.0" encoding="utf-8"?>
<p188:cmLst xmlns:a="http://schemas.openxmlformats.org/drawingml/2006/main" xmlns:r="http://schemas.openxmlformats.org/officeDocument/2006/relationships" xmlns:p188="http://schemas.microsoft.com/office/powerpoint/2018/8/main">
  <p188:cm id="{400EEF7C-8622-4F78-898B-62560C3ED79D}" authorId="{96A13E9C-0FAC-AEA8-AA17-0E57CD8AAEFB}" created="2022-04-27T17:18:28.455">
    <pc:sldMkLst xmlns:pc="http://schemas.microsoft.com/office/powerpoint/2013/main/command">
      <pc:docMk/>
      <pc:sldMk cId="1542801585" sldId="457"/>
    </pc:sldMkLst>
    <p188:txBody>
      <a:bodyPr/>
      <a:lstStyle/>
      <a:p>
        <a:r>
          <a:rPr lang="en-US"/>
          <a:t>I think I fixed the issue of duplicate logos!  Am I missing anything after the "Possible New Tracks" slides, or is that just a visual cue to talk about that?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DA04B82-D44D-F54E-AF7E-9A14D7C1BBC9}" type="datetimeFigureOut">
              <a:rPr lang="en-US" smtClean="0"/>
              <a:t>4/27/2022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30C99C0-DDDE-CA46-9290-06401A488160}" type="slidenum">
              <a:rPr lang="en-US" smtClean="0"/>
              <a:t>‹#›</a:t>
            </a:fld>
            <a:endParaRPr lang="en-US"/>
          </a:p>
        </p:txBody>
      </p:sp>
    </p:spTree>
    <p:extLst>
      <p:ext uri="{BB962C8B-B14F-4D97-AF65-F5344CB8AC3E}">
        <p14:creationId xmlns:p14="http://schemas.microsoft.com/office/powerpoint/2010/main" val="23894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fms.formstack.com/forms/initial_congregation_interest_for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hcr.org/statistics/unhcrstats/618ae4694/mid-year-trends-2021.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1</a:t>
            </a:fld>
            <a:endParaRPr lang="en-US"/>
          </a:p>
        </p:txBody>
      </p:sp>
    </p:spTree>
    <p:extLst>
      <p:ext uri="{BB962C8B-B14F-4D97-AF65-F5344CB8AC3E}">
        <p14:creationId xmlns:p14="http://schemas.microsoft.com/office/powerpoint/2010/main" val="2217846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10</a:t>
            </a:fld>
            <a:endParaRPr lang="en-US"/>
          </a:p>
        </p:txBody>
      </p:sp>
    </p:spTree>
    <p:extLst>
      <p:ext uri="{BB962C8B-B14F-4D97-AF65-F5344CB8AC3E}">
        <p14:creationId xmlns:p14="http://schemas.microsoft.com/office/powerpoint/2010/main" val="397233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11</a:t>
            </a:fld>
            <a:endParaRPr lang="en-US"/>
          </a:p>
        </p:txBody>
      </p:sp>
    </p:spTree>
    <p:extLst>
      <p:ext uri="{BB962C8B-B14F-4D97-AF65-F5344CB8AC3E}">
        <p14:creationId xmlns:p14="http://schemas.microsoft.com/office/powerpoint/2010/main" val="109475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12</a:t>
            </a:fld>
            <a:endParaRPr lang="en-US"/>
          </a:p>
        </p:txBody>
      </p:sp>
    </p:spTree>
    <p:extLst>
      <p:ext uri="{BB962C8B-B14F-4D97-AF65-F5344CB8AC3E}">
        <p14:creationId xmlns:p14="http://schemas.microsoft.com/office/powerpoint/2010/main" val="1543065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13</a:t>
            </a:fld>
            <a:endParaRPr lang="en-US"/>
          </a:p>
        </p:txBody>
      </p:sp>
    </p:spTree>
    <p:extLst>
      <p:ext uri="{BB962C8B-B14F-4D97-AF65-F5344CB8AC3E}">
        <p14:creationId xmlns:p14="http://schemas.microsoft.com/office/powerpoint/2010/main" val="187906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14</a:t>
            </a:fld>
            <a:endParaRPr lang="en-US"/>
          </a:p>
        </p:txBody>
      </p:sp>
    </p:spTree>
    <p:extLst>
      <p:ext uri="{BB962C8B-B14F-4D97-AF65-F5344CB8AC3E}">
        <p14:creationId xmlns:p14="http://schemas.microsoft.com/office/powerpoint/2010/main" val="2369506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Immigration lawyers use their five fingers to try to explain these </a:t>
            </a:r>
            <a:r>
              <a:rPr lang="en-US" err="1"/>
              <a:t>catagories</a:t>
            </a:r>
            <a:r>
              <a:rPr lang="en-US"/>
              <a:t> to asylum seekers…</a:t>
            </a:r>
          </a:p>
          <a:p>
            <a:r>
              <a:rPr lang="en-US"/>
              <a:t>So – most cartel gang or </a:t>
            </a:r>
            <a:r>
              <a:rPr lang="en-US" err="1"/>
              <a:t>narco</a:t>
            </a:r>
            <a:r>
              <a:rPr lang="en-US"/>
              <a:t> violence doesn’t alone qualify you for asylum. Nor does poverty – even to the level of starvation. Nor does generalized, non specific violence….</a:t>
            </a:r>
          </a:p>
        </p:txBody>
      </p:sp>
      <p:sp>
        <p:nvSpPr>
          <p:cNvPr id="4" name="Slide Number Placeholder 3"/>
          <p:cNvSpPr>
            <a:spLocks noGrp="1"/>
          </p:cNvSpPr>
          <p:nvPr>
            <p:ph type="sldNum" sz="quarter" idx="5"/>
          </p:nvPr>
        </p:nvSpPr>
        <p:spPr/>
        <p:txBody>
          <a:bodyPr/>
          <a:lstStyle/>
          <a:p>
            <a:fld id="{A2F12E4C-6189-0646-9EF5-5D4195BC8A68}" type="slidenum">
              <a:rPr lang="en-US" smtClean="0"/>
              <a:t>15</a:t>
            </a:fld>
            <a:endParaRPr lang="en-US"/>
          </a:p>
        </p:txBody>
      </p:sp>
    </p:spTree>
    <p:extLst>
      <p:ext uri="{BB962C8B-B14F-4D97-AF65-F5344CB8AC3E}">
        <p14:creationId xmlns:p14="http://schemas.microsoft.com/office/powerpoint/2010/main" val="2241285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such as SNAP (food stamps), TANF (cash assistance),</a:t>
            </a:r>
          </a:p>
        </p:txBody>
      </p:sp>
      <p:sp>
        <p:nvSpPr>
          <p:cNvPr id="4" name="Slide Number Placeholder 3"/>
          <p:cNvSpPr>
            <a:spLocks noGrp="1"/>
          </p:cNvSpPr>
          <p:nvPr>
            <p:ph type="sldNum" sz="quarter" idx="5"/>
          </p:nvPr>
        </p:nvSpPr>
        <p:spPr/>
        <p:txBody>
          <a:bodyPr/>
          <a:lstStyle/>
          <a:p>
            <a:fld id="{A2F12E4C-6189-0646-9EF5-5D4195BC8A68}" type="slidenum">
              <a:rPr lang="en-US" smtClean="0"/>
              <a:t>16</a:t>
            </a:fld>
            <a:endParaRPr lang="en-US"/>
          </a:p>
        </p:txBody>
      </p:sp>
    </p:spTree>
    <p:extLst>
      <p:ext uri="{BB962C8B-B14F-4D97-AF65-F5344CB8AC3E}">
        <p14:creationId xmlns:p14="http://schemas.microsoft.com/office/powerpoint/2010/main" val="4070973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17</a:t>
            </a:fld>
            <a:endParaRPr lang="en-US"/>
          </a:p>
        </p:txBody>
      </p:sp>
    </p:spTree>
    <p:extLst>
      <p:ext uri="{BB962C8B-B14F-4D97-AF65-F5344CB8AC3E}">
        <p14:creationId xmlns:p14="http://schemas.microsoft.com/office/powerpoint/2010/main" val="3443487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18</a:t>
            </a:fld>
            <a:endParaRPr lang="en-US"/>
          </a:p>
        </p:txBody>
      </p:sp>
    </p:spTree>
    <p:extLst>
      <p:ext uri="{BB962C8B-B14F-4D97-AF65-F5344CB8AC3E}">
        <p14:creationId xmlns:p14="http://schemas.microsoft.com/office/powerpoint/2010/main" val="1444050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A2F12E4C-6189-0646-9EF5-5D4195BC8A68}" type="slidenum">
              <a:rPr lang="en-US" smtClean="0"/>
              <a:t>19</a:t>
            </a:fld>
            <a:endParaRPr lang="en-US"/>
          </a:p>
        </p:txBody>
      </p:sp>
    </p:spTree>
    <p:extLst>
      <p:ext uri="{BB962C8B-B14F-4D97-AF65-F5344CB8AC3E}">
        <p14:creationId xmlns:p14="http://schemas.microsoft.com/office/powerpoint/2010/main" val="204719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2</a:t>
            </a:fld>
            <a:endParaRPr lang="en-US"/>
          </a:p>
        </p:txBody>
      </p:sp>
    </p:spTree>
    <p:extLst>
      <p:ext uri="{BB962C8B-B14F-4D97-AF65-F5344CB8AC3E}">
        <p14:creationId xmlns:p14="http://schemas.microsoft.com/office/powerpoint/2010/main" val="1114410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20</a:t>
            </a:fld>
            <a:endParaRPr lang="en-US"/>
          </a:p>
        </p:txBody>
      </p:sp>
    </p:spTree>
    <p:extLst>
      <p:ext uri="{BB962C8B-B14F-4D97-AF65-F5344CB8AC3E}">
        <p14:creationId xmlns:p14="http://schemas.microsoft.com/office/powerpoint/2010/main" val="190741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Ukrainians. Awaiting more information and internal work to build out track for Ukrainians. </a:t>
            </a:r>
          </a:p>
          <a:p>
            <a:r>
              <a:rPr lang="en-US"/>
              <a:t>- Biden administration expected to announce private sponsorship program for refugees from many countries. </a:t>
            </a:r>
          </a:p>
        </p:txBody>
      </p:sp>
      <p:sp>
        <p:nvSpPr>
          <p:cNvPr id="4" name="Slide Number Placeholder 3"/>
          <p:cNvSpPr>
            <a:spLocks noGrp="1"/>
          </p:cNvSpPr>
          <p:nvPr>
            <p:ph type="sldNum" sz="quarter" idx="5"/>
          </p:nvPr>
        </p:nvSpPr>
        <p:spPr/>
        <p:txBody>
          <a:bodyPr/>
          <a:lstStyle/>
          <a:p>
            <a:fld id="{A30C99C0-DDDE-CA46-9290-06401A488160}" type="slidenum">
              <a:rPr lang="en-US" smtClean="0"/>
              <a:t>21</a:t>
            </a:fld>
            <a:endParaRPr lang="en-US"/>
          </a:p>
        </p:txBody>
      </p:sp>
    </p:spTree>
    <p:extLst>
      <p:ext uri="{BB962C8B-B14F-4D97-AF65-F5344CB8AC3E}">
        <p14:creationId xmlns:p14="http://schemas.microsoft.com/office/powerpoint/2010/main" val="585657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22</a:t>
            </a:fld>
            <a:endParaRPr lang="en-US"/>
          </a:p>
        </p:txBody>
      </p:sp>
    </p:spTree>
    <p:extLst>
      <p:ext uri="{BB962C8B-B14F-4D97-AF65-F5344CB8AC3E}">
        <p14:creationId xmlns:p14="http://schemas.microsoft.com/office/powerpoint/2010/main" val="214805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this phase, prospective </a:t>
            </a:r>
            <a:r>
              <a:rPr lang="en-US" err="1"/>
              <a:t>NtN</a:t>
            </a:r>
            <a:r>
              <a:rPr lang="en-US"/>
              <a:t> teams complete an </a:t>
            </a:r>
            <a:r>
              <a:rPr lang="en-US" u="sng">
                <a:hlinkClick r:id="rId3"/>
              </a:rPr>
              <a:t>Initial Interest Form</a:t>
            </a:r>
            <a:r>
              <a:rPr lang="en-US"/>
              <a:t> and attend a Neighbor to Neighbor Information Session, facilitated by Rev. Chris McNabb, Neighbor to Neighbor program manager. This allows the prospective team time to ask questions, understand more about the program, and organize to begin training. </a:t>
            </a:r>
          </a:p>
        </p:txBody>
      </p:sp>
      <p:sp>
        <p:nvSpPr>
          <p:cNvPr id="4" name="Slide Number Placeholder 3"/>
          <p:cNvSpPr>
            <a:spLocks noGrp="1"/>
          </p:cNvSpPr>
          <p:nvPr>
            <p:ph type="sldNum" sz="quarter" idx="5"/>
          </p:nvPr>
        </p:nvSpPr>
        <p:spPr/>
        <p:txBody>
          <a:bodyPr/>
          <a:lstStyle/>
          <a:p>
            <a:fld id="{A30C99C0-DDDE-CA46-9290-06401A488160}" type="slidenum">
              <a:rPr lang="en-US" smtClean="0"/>
              <a:t>23</a:t>
            </a:fld>
            <a:endParaRPr lang="en-US"/>
          </a:p>
        </p:txBody>
      </p:sp>
    </p:spTree>
    <p:extLst>
      <p:ext uri="{BB962C8B-B14F-4D97-AF65-F5344CB8AC3E}">
        <p14:creationId xmlns:p14="http://schemas.microsoft.com/office/powerpoint/2010/main" val="1495408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err="1">
                <a:solidFill>
                  <a:schemeClr val="tx1"/>
                </a:solidFill>
                <a:effectLst/>
                <a:latin typeface="+mn-lt"/>
                <a:ea typeface="+mn-ea"/>
                <a:cs typeface="+mn-cs"/>
              </a:rPr>
              <a:t>NtN</a:t>
            </a:r>
            <a:r>
              <a:rPr lang="en-US" sz="1200" b="1" kern="1200">
                <a:solidFill>
                  <a:schemeClr val="tx1"/>
                </a:solidFill>
                <a:effectLst/>
                <a:latin typeface="+mn-lt"/>
                <a:ea typeface="+mn-ea"/>
                <a:cs typeface="+mn-cs"/>
              </a:rPr>
              <a:t> team responsibilities are dependent upon the needs of the asylum seeker with whom you will be matched. You may be called upon to: </a:t>
            </a:r>
            <a:endParaRPr lang="en-US">
              <a:effectLst/>
            </a:endParaRPr>
          </a:p>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24</a:t>
            </a:fld>
            <a:endParaRPr lang="en-US"/>
          </a:p>
        </p:txBody>
      </p:sp>
    </p:spTree>
    <p:extLst>
      <p:ext uri="{BB962C8B-B14F-4D97-AF65-F5344CB8AC3E}">
        <p14:creationId xmlns:p14="http://schemas.microsoft.com/office/powerpoint/2010/main" val="3646785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For Track 2, you will be responsible for the following: </a:t>
            </a:r>
            <a:endParaRPr lang="en-US">
              <a:effectLst/>
            </a:endParaRPr>
          </a:p>
        </p:txBody>
      </p:sp>
      <p:sp>
        <p:nvSpPr>
          <p:cNvPr id="4" name="Slide Number Placeholder 3"/>
          <p:cNvSpPr>
            <a:spLocks noGrp="1"/>
          </p:cNvSpPr>
          <p:nvPr>
            <p:ph type="sldNum" sz="quarter" idx="5"/>
          </p:nvPr>
        </p:nvSpPr>
        <p:spPr/>
        <p:txBody>
          <a:bodyPr/>
          <a:lstStyle/>
          <a:p>
            <a:fld id="{A30C99C0-DDDE-CA46-9290-06401A488160}" type="slidenum">
              <a:rPr lang="en-US" smtClean="0"/>
              <a:t>25</a:t>
            </a:fld>
            <a:endParaRPr lang="en-US"/>
          </a:p>
        </p:txBody>
      </p:sp>
    </p:spTree>
    <p:extLst>
      <p:ext uri="{BB962C8B-B14F-4D97-AF65-F5344CB8AC3E}">
        <p14:creationId xmlns:p14="http://schemas.microsoft.com/office/powerpoint/2010/main" val="215149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For both tracks, the minimum financial commitment is </a:t>
            </a:r>
            <a:r>
              <a:rPr lang="en-US" b="1"/>
              <a:t>$2,275 per individual your team intends to support.</a:t>
            </a:r>
            <a:r>
              <a:rPr lang="en-US"/>
              <a:t> However, the minimum time commitment we ask teams to make is </a:t>
            </a:r>
            <a:r>
              <a:rPr lang="en-US" b="1"/>
              <a:t>six months</a:t>
            </a:r>
            <a:r>
              <a:rPr lang="en-US"/>
              <a:t>, and cost of living and the unique needs and assets of the new neighbors you support will differ - so, realistically, teams will likely need to raise more funds than the minimum requirement. </a:t>
            </a:r>
          </a:p>
          <a:p>
            <a:pPr marL="0" indent="0">
              <a:buNone/>
            </a:pPr>
            <a:r>
              <a:rPr lang="en-US"/>
              <a:t>Here are two budget templates you may use to estimate the financial support that may be needed: </a:t>
            </a:r>
          </a:p>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26</a:t>
            </a:fld>
            <a:endParaRPr lang="en-US"/>
          </a:p>
        </p:txBody>
      </p:sp>
    </p:spTree>
    <p:extLst>
      <p:ext uri="{BB962C8B-B14F-4D97-AF65-F5344CB8AC3E}">
        <p14:creationId xmlns:p14="http://schemas.microsoft.com/office/powerpoint/2010/main" val="3979701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During the training phase, </a:t>
            </a:r>
            <a:r>
              <a:rPr lang="en-US" sz="1200" kern="1200" err="1">
                <a:solidFill>
                  <a:schemeClr val="tx1"/>
                </a:solidFill>
                <a:effectLst/>
                <a:latin typeface="+mn-lt"/>
                <a:ea typeface="+mn-ea"/>
                <a:cs typeface="+mn-cs"/>
              </a:rPr>
              <a:t>NtN</a:t>
            </a:r>
            <a:r>
              <a:rPr lang="en-US" sz="1200" kern="1200">
                <a:solidFill>
                  <a:schemeClr val="tx1"/>
                </a:solidFill>
                <a:effectLst/>
                <a:latin typeface="+mn-lt"/>
                <a:ea typeface="+mn-ea"/>
                <a:cs typeface="+mn-cs"/>
              </a:rPr>
              <a:t> teams are granted access to EMM’s Neighbor to Neighbor on-demand training videos and resources, as well as other training materials depending on their track, so they can learn, plan, and prepare to welcome the new neighbors. More information about the on-demand training videos follows</a:t>
            </a:r>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27</a:t>
            </a:fld>
            <a:endParaRPr lang="en-US"/>
          </a:p>
        </p:txBody>
      </p:sp>
    </p:spTree>
    <p:extLst>
      <p:ext uri="{BB962C8B-B14F-4D97-AF65-F5344CB8AC3E}">
        <p14:creationId xmlns:p14="http://schemas.microsoft.com/office/powerpoint/2010/main" val="4028489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28</a:t>
            </a:fld>
            <a:endParaRPr lang="en-US"/>
          </a:p>
        </p:txBody>
      </p:sp>
    </p:spTree>
    <p:extLst>
      <p:ext uri="{BB962C8B-B14F-4D97-AF65-F5344CB8AC3E}">
        <p14:creationId xmlns:p14="http://schemas.microsoft.com/office/powerpoint/2010/main" val="1829412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29</a:t>
            </a:fld>
            <a:endParaRPr lang="en-US"/>
          </a:p>
        </p:txBody>
      </p:sp>
    </p:spTree>
    <p:extLst>
      <p:ext uri="{BB962C8B-B14F-4D97-AF65-F5344CB8AC3E}">
        <p14:creationId xmlns:p14="http://schemas.microsoft.com/office/powerpoint/2010/main" val="178927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https://www.unhcr.org/statistics/unhcrstats/618ae4694/mid-year-trends-2021.html</a:t>
            </a:r>
            <a:r>
              <a:rPr lang="en-US"/>
              <a:t> </a:t>
            </a:r>
          </a:p>
        </p:txBody>
      </p:sp>
      <p:sp>
        <p:nvSpPr>
          <p:cNvPr id="4" name="Slide Number Placeholder 3"/>
          <p:cNvSpPr>
            <a:spLocks noGrp="1"/>
          </p:cNvSpPr>
          <p:nvPr>
            <p:ph type="sldNum" sz="quarter" idx="5"/>
          </p:nvPr>
        </p:nvSpPr>
        <p:spPr/>
        <p:txBody>
          <a:bodyPr/>
          <a:lstStyle/>
          <a:p>
            <a:fld id="{A30C99C0-DDDE-CA46-9290-06401A488160}" type="slidenum">
              <a:rPr lang="en-US" smtClean="0"/>
              <a:t>3</a:t>
            </a:fld>
            <a:endParaRPr lang="en-US"/>
          </a:p>
        </p:txBody>
      </p:sp>
    </p:spTree>
    <p:extLst>
      <p:ext uri="{BB962C8B-B14F-4D97-AF65-F5344CB8AC3E}">
        <p14:creationId xmlns:p14="http://schemas.microsoft.com/office/powerpoint/2010/main" val="4037751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During this phase, </a:t>
            </a:r>
            <a:r>
              <a:rPr lang="en-US" sz="1200" kern="1200" err="1">
                <a:solidFill>
                  <a:schemeClr val="tx1"/>
                </a:solidFill>
                <a:effectLst/>
                <a:latin typeface="+mn-lt"/>
                <a:ea typeface="+mn-ea"/>
                <a:cs typeface="+mn-cs"/>
              </a:rPr>
              <a:t>NtN</a:t>
            </a:r>
            <a:r>
              <a:rPr lang="en-US" sz="1200" kern="1200">
                <a:solidFill>
                  <a:schemeClr val="tx1"/>
                </a:solidFill>
                <a:effectLst/>
                <a:latin typeface="+mn-lt"/>
                <a:ea typeface="+mn-ea"/>
                <a:cs typeface="+mn-cs"/>
              </a:rPr>
              <a:t> teams provide EMM with detailed descriptions of their plans to welcome their new neighbors. EMM reviews these plans and schedules a meeting with the </a:t>
            </a:r>
            <a:r>
              <a:rPr lang="en-US" sz="1200" kern="1200" err="1">
                <a:solidFill>
                  <a:schemeClr val="tx1"/>
                </a:solidFill>
                <a:effectLst/>
                <a:latin typeface="+mn-lt"/>
                <a:ea typeface="+mn-ea"/>
                <a:cs typeface="+mn-cs"/>
              </a:rPr>
              <a:t>NtN</a:t>
            </a:r>
            <a:r>
              <a:rPr lang="en-US" sz="1200" kern="1200">
                <a:solidFill>
                  <a:schemeClr val="tx1"/>
                </a:solidFill>
                <a:effectLst/>
                <a:latin typeface="+mn-lt"/>
                <a:ea typeface="+mn-ea"/>
                <a:cs typeface="+mn-cs"/>
              </a:rPr>
              <a:t> team to discuss their readiness to welcome a family. Once the plans are approved, EMM then works with other partner organizations to match a new neighbor to the </a:t>
            </a:r>
            <a:r>
              <a:rPr lang="en-US" sz="1200" kern="1200" err="1">
                <a:solidFill>
                  <a:schemeClr val="tx1"/>
                </a:solidFill>
                <a:effectLst/>
                <a:latin typeface="+mn-lt"/>
                <a:ea typeface="+mn-ea"/>
                <a:cs typeface="+mn-cs"/>
              </a:rPr>
              <a:t>NtN</a:t>
            </a:r>
            <a:r>
              <a:rPr lang="en-US" sz="1200" kern="1200">
                <a:solidFill>
                  <a:schemeClr val="tx1"/>
                </a:solidFill>
                <a:effectLst/>
                <a:latin typeface="+mn-lt"/>
                <a:ea typeface="+mn-ea"/>
                <a:cs typeface="+mn-cs"/>
              </a:rPr>
              <a:t> team. </a:t>
            </a:r>
            <a:endParaRPr lang="en-US"/>
          </a:p>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30</a:t>
            </a:fld>
            <a:endParaRPr lang="en-US"/>
          </a:p>
        </p:txBody>
      </p:sp>
    </p:spTree>
    <p:extLst>
      <p:ext uri="{BB962C8B-B14F-4D97-AF65-F5344CB8AC3E}">
        <p14:creationId xmlns:p14="http://schemas.microsoft.com/office/powerpoint/2010/main" val="54148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During this phase, the team welcomes their new neighbors and follows their detailed plan – arranging housing, assisting with basic needs, enrolling children in school, introducing the family to the local community, and much more.</a:t>
            </a:r>
            <a:r>
              <a:rPr lang="en-US"/>
              <a:t> </a:t>
            </a:r>
            <a:r>
              <a:rPr lang="en-US" sz="1200" kern="1200">
                <a:solidFill>
                  <a:schemeClr val="tx1"/>
                </a:solidFill>
                <a:effectLst/>
                <a:latin typeface="+mn-lt"/>
                <a:ea typeface="+mn-ea"/>
                <a:cs typeface="+mn-cs"/>
              </a:rPr>
              <a:t>There are regular check-ins with EMM during this phase, through one-on-one conversations with the Program Manager, participation in monthly Communities of Practice calls with other </a:t>
            </a:r>
            <a:r>
              <a:rPr lang="en-US" sz="1200" kern="1200" err="1">
                <a:solidFill>
                  <a:schemeClr val="tx1"/>
                </a:solidFill>
                <a:effectLst/>
                <a:latin typeface="+mn-lt"/>
                <a:ea typeface="+mn-ea"/>
                <a:cs typeface="+mn-cs"/>
              </a:rPr>
              <a:t>NtN</a:t>
            </a:r>
            <a:r>
              <a:rPr lang="en-US" sz="1200" kern="1200">
                <a:solidFill>
                  <a:schemeClr val="tx1"/>
                </a:solidFill>
                <a:effectLst/>
                <a:latin typeface="+mn-lt"/>
                <a:ea typeface="+mn-ea"/>
                <a:cs typeface="+mn-cs"/>
              </a:rPr>
              <a:t> teams, and through submitting reports on the team’s activities. EMM is here to support the teams, every step of the way.</a:t>
            </a:r>
            <a:r>
              <a:rPr lang="en-US"/>
              <a:t> </a:t>
            </a:r>
          </a:p>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31</a:t>
            </a:fld>
            <a:endParaRPr lang="en-US"/>
          </a:p>
        </p:txBody>
      </p:sp>
    </p:spTree>
    <p:extLst>
      <p:ext uri="{BB962C8B-B14F-4D97-AF65-F5344CB8AC3E}">
        <p14:creationId xmlns:p14="http://schemas.microsoft.com/office/powerpoint/2010/main" val="3826261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32</a:t>
            </a:fld>
            <a:endParaRPr lang="en-US"/>
          </a:p>
        </p:txBody>
      </p:sp>
    </p:spTree>
    <p:extLst>
      <p:ext uri="{BB962C8B-B14F-4D97-AF65-F5344CB8AC3E}">
        <p14:creationId xmlns:p14="http://schemas.microsoft.com/office/powerpoint/2010/main" val="2679369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33</a:t>
            </a:fld>
            <a:endParaRPr lang="en-US"/>
          </a:p>
        </p:txBody>
      </p:sp>
    </p:spTree>
    <p:extLst>
      <p:ext uri="{BB962C8B-B14F-4D97-AF65-F5344CB8AC3E}">
        <p14:creationId xmlns:p14="http://schemas.microsoft.com/office/powerpoint/2010/main" val="2140590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34</a:t>
            </a:fld>
            <a:endParaRPr lang="en-US"/>
          </a:p>
        </p:txBody>
      </p:sp>
    </p:spTree>
    <p:extLst>
      <p:ext uri="{BB962C8B-B14F-4D97-AF65-F5344CB8AC3E}">
        <p14:creationId xmlns:p14="http://schemas.microsoft.com/office/powerpoint/2010/main" val="4217524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35</a:t>
            </a:fld>
            <a:endParaRPr lang="en-US"/>
          </a:p>
        </p:txBody>
      </p:sp>
    </p:spTree>
    <p:extLst>
      <p:ext uri="{BB962C8B-B14F-4D97-AF65-F5344CB8AC3E}">
        <p14:creationId xmlns:p14="http://schemas.microsoft.com/office/powerpoint/2010/main" val="1790357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36</a:t>
            </a:fld>
            <a:endParaRPr lang="en-US"/>
          </a:p>
        </p:txBody>
      </p:sp>
    </p:spTree>
    <p:extLst>
      <p:ext uri="{BB962C8B-B14F-4D97-AF65-F5344CB8AC3E}">
        <p14:creationId xmlns:p14="http://schemas.microsoft.com/office/powerpoint/2010/main" val="1294183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37</a:t>
            </a:fld>
            <a:endParaRPr lang="en-US"/>
          </a:p>
        </p:txBody>
      </p:sp>
    </p:spTree>
    <p:extLst>
      <p:ext uri="{BB962C8B-B14F-4D97-AF65-F5344CB8AC3E}">
        <p14:creationId xmlns:p14="http://schemas.microsoft.com/office/powerpoint/2010/main" val="171744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4</a:t>
            </a:fld>
            <a:endParaRPr lang="en-US"/>
          </a:p>
        </p:txBody>
      </p:sp>
    </p:spTree>
    <p:extLst>
      <p:ext uri="{BB962C8B-B14F-4D97-AF65-F5344CB8AC3E}">
        <p14:creationId xmlns:p14="http://schemas.microsoft.com/office/powerpoint/2010/main" val="86765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The reasons someone would be forced to flee their home are called “push factors.” Some examples:</a:t>
            </a:r>
            <a:endParaRPr lang="en-US">
              <a:effectLst/>
            </a:endParaRPr>
          </a:p>
          <a:p>
            <a:pPr rtl="0" fontAlgn="base"/>
            <a:br>
              <a:rPr lang="en-US"/>
            </a:br>
            <a:r>
              <a:rPr lang="en-US" sz="1200" b="0" i="0" u="none" strike="noStrike" kern="1200">
                <a:solidFill>
                  <a:schemeClr val="tx1"/>
                </a:solidFill>
                <a:effectLst/>
                <a:latin typeface="+mn-lt"/>
                <a:ea typeface="+mn-ea"/>
                <a:cs typeface="+mn-cs"/>
              </a:rPr>
              <a:t>Someone has been jailed and tortured because of how they worship.  </a:t>
            </a:r>
          </a:p>
          <a:p>
            <a:pPr rtl="0" fontAlgn="base"/>
            <a:r>
              <a:rPr lang="en-US" sz="1200" b="0" i="0" u="none" strike="noStrike" kern="1200">
                <a:solidFill>
                  <a:schemeClr val="tx1"/>
                </a:solidFill>
                <a:effectLst/>
                <a:latin typeface="+mn-lt"/>
                <a:ea typeface="+mn-ea"/>
                <a:cs typeface="+mn-cs"/>
              </a:rPr>
              <a:t>A family is threatened with violence because of political comments a family member made.</a:t>
            </a:r>
          </a:p>
          <a:p>
            <a:pPr rtl="0" fontAlgn="base"/>
            <a:r>
              <a:rPr lang="en-US" sz="1200" b="0" i="0" u="none" strike="noStrike" kern="1200">
                <a:solidFill>
                  <a:schemeClr val="tx1"/>
                </a:solidFill>
                <a:effectLst/>
                <a:latin typeface="+mn-lt"/>
                <a:ea typeface="+mn-ea"/>
                <a:cs typeface="+mn-cs"/>
              </a:rPr>
              <a:t>People around them are mysteriously disappearing.</a:t>
            </a:r>
          </a:p>
          <a:p>
            <a:pPr rtl="0" fontAlgn="base"/>
            <a:r>
              <a:rPr lang="en-US" sz="1200" b="0" i="0" u="none" strike="noStrike" kern="1200">
                <a:solidFill>
                  <a:schemeClr val="tx1"/>
                </a:solidFill>
                <a:effectLst/>
                <a:latin typeface="+mn-lt"/>
                <a:ea typeface="+mn-ea"/>
                <a:cs typeface="+mn-cs"/>
              </a:rPr>
              <a:t>People face threats of or real physical harm, persecution, or death if they speak their ethnic language or practice their religion.</a:t>
            </a:r>
          </a:p>
          <a:p>
            <a:pPr rtl="0" fontAlgn="base"/>
            <a:r>
              <a:rPr lang="en-US" sz="1200" b="0" i="0" u="none" strike="noStrike" kern="1200">
                <a:solidFill>
                  <a:schemeClr val="tx1"/>
                </a:solidFill>
                <a:effectLst/>
                <a:latin typeface="+mn-lt"/>
                <a:ea typeface="+mn-ea"/>
                <a:cs typeface="+mn-cs"/>
              </a:rPr>
              <a:t>Adults are intentionally not given work opportunities.</a:t>
            </a:r>
          </a:p>
          <a:p>
            <a:pPr rtl="0" fontAlgn="base"/>
            <a:r>
              <a:rPr lang="en-US" sz="1200" b="0" i="0" u="none" strike="noStrike" kern="1200">
                <a:solidFill>
                  <a:schemeClr val="tx1"/>
                </a:solidFill>
                <a:effectLst/>
                <a:latin typeface="+mn-lt"/>
                <a:ea typeface="+mn-ea"/>
                <a:cs typeface="+mn-cs"/>
              </a:rPr>
              <a:t>Children are bullied at school or not allowed to go to school because of their cultural background.</a:t>
            </a:r>
          </a:p>
          <a:p>
            <a:pPr rtl="0"/>
            <a:br>
              <a:rPr lang="en-US"/>
            </a:br>
            <a:r>
              <a:rPr lang="en-US" sz="1200" b="0" i="0" u="none" strike="noStrike" kern="1200">
                <a:solidFill>
                  <a:schemeClr val="tx1"/>
                </a:solidFill>
                <a:effectLst/>
                <a:latin typeface="+mn-lt"/>
                <a:ea typeface="+mn-ea"/>
                <a:cs typeface="+mn-cs"/>
              </a:rPr>
              <a:t>Other larger forces and factors play into forced displacement, including climate change and its effects (e.g. resource depletion, which drives conflict) and domestic and gender-based violence.</a:t>
            </a:r>
            <a:endParaRPr lang="en-US">
              <a:effectLst/>
            </a:endParaRPr>
          </a:p>
          <a:p>
            <a:endParaRPr lang="en-US"/>
          </a:p>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5</a:t>
            </a:fld>
            <a:endParaRPr lang="en-US"/>
          </a:p>
        </p:txBody>
      </p:sp>
    </p:spTree>
    <p:extLst>
      <p:ext uri="{BB962C8B-B14F-4D97-AF65-F5344CB8AC3E}">
        <p14:creationId xmlns:p14="http://schemas.microsoft.com/office/powerpoint/2010/main" val="315121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It is important to understand the difference between those factors which are related to migration (voluntary motivation) and those related to official refugee and asylum-seeking status (fear of serious harm). </a:t>
            </a:r>
            <a:endParaRPr lang="en-US">
              <a:effectLst/>
            </a:endParaRPr>
          </a:p>
          <a:p>
            <a:endParaRPr lang="en-US"/>
          </a:p>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6</a:t>
            </a:fld>
            <a:endParaRPr lang="en-US"/>
          </a:p>
        </p:txBody>
      </p:sp>
    </p:spTree>
    <p:extLst>
      <p:ext uri="{BB962C8B-B14F-4D97-AF65-F5344CB8AC3E}">
        <p14:creationId xmlns:p14="http://schemas.microsoft.com/office/powerpoint/2010/main" val="268168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Under international &amp; U.S. law, ​a </a:t>
            </a:r>
            <a:r>
              <a:rPr lang="en-US" sz="1200" b="1" i="1" u="none" strike="noStrike" kern="1200">
                <a:solidFill>
                  <a:schemeClr val="tx1"/>
                </a:solidFill>
                <a:effectLst/>
                <a:latin typeface="+mn-lt"/>
                <a:ea typeface="+mn-ea"/>
                <a:cs typeface="+mn-cs"/>
              </a:rPr>
              <a:t>refugee​</a:t>
            </a:r>
            <a:r>
              <a:rPr lang="en-US" sz="1200" b="0" i="0" u="none" strike="noStrike" kern="1200">
                <a:solidFill>
                  <a:schemeClr val="tx1"/>
                </a:solidFill>
                <a:effectLst/>
                <a:latin typeface="+mn-lt"/>
                <a:ea typeface="+mn-ea"/>
                <a:cs typeface="+mn-cs"/>
              </a:rPr>
              <a:t> is a person who has fled his or her home country, has crossed an international border</a:t>
            </a:r>
            <a:r>
              <a:rPr lang="en-US" sz="1200" b="1" i="0" u="none" strike="noStrike"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rPr>
              <a:t> and has been found to have a well-founded fear of persecution based on religion, race, nationality, or membership in a particular social or political group, and their home country’s government is unable or unwilling to provide them protection. Refugees receive official refugee status from the UN Refugee Agency (UNHCR) or from the country in which they are seeking asylum. </a:t>
            </a:r>
            <a:endParaRPr lang="en-US">
              <a:effectLst/>
            </a:endParaRPr>
          </a:p>
          <a:p>
            <a:pPr rtl="0"/>
            <a:br>
              <a:rPr lang="en-US"/>
            </a:br>
            <a:r>
              <a:rPr lang="en-US" sz="1200" b="0" i="0" u="none" strike="noStrike" kern="1200">
                <a:solidFill>
                  <a:schemeClr val="tx1"/>
                </a:solidFill>
                <a:effectLst/>
                <a:latin typeface="+mn-lt"/>
                <a:ea typeface="+mn-ea"/>
                <a:cs typeface="+mn-cs"/>
              </a:rPr>
              <a:t>If a person fleeing persecution remains within the borders of her or his country of nationality they are designated an </a:t>
            </a:r>
            <a:r>
              <a:rPr lang="en-US" sz="1200" b="1" i="1" u="none" strike="noStrike" kern="1200">
                <a:solidFill>
                  <a:schemeClr val="tx1"/>
                </a:solidFill>
                <a:effectLst/>
                <a:latin typeface="+mn-lt"/>
                <a:ea typeface="+mn-ea"/>
                <a:cs typeface="+mn-cs"/>
              </a:rPr>
              <a:t>internally displaced person</a:t>
            </a:r>
            <a:r>
              <a:rPr lang="en-US" sz="1200" b="0" i="0" u="none" strike="noStrike" kern="1200">
                <a:solidFill>
                  <a:schemeClr val="tx1"/>
                </a:solidFill>
                <a:effectLst/>
                <a:latin typeface="+mn-lt"/>
                <a:ea typeface="+mn-ea"/>
                <a:cs typeface="+mn-cs"/>
              </a:rPr>
              <a:t>. </a:t>
            </a:r>
            <a:endParaRPr lang="en-US">
              <a:effectLst/>
            </a:endParaRPr>
          </a:p>
          <a:p>
            <a:pPr rtl="0"/>
            <a:br>
              <a:rPr lang="en-US"/>
            </a:br>
            <a:r>
              <a:rPr lang="en-US" sz="1200" b="1" i="1" u="none" strike="noStrike" kern="1200">
                <a:solidFill>
                  <a:schemeClr val="tx1"/>
                </a:solidFill>
                <a:effectLst/>
                <a:latin typeface="+mn-lt"/>
                <a:ea typeface="+mn-ea"/>
                <a:cs typeface="+mn-cs"/>
              </a:rPr>
              <a:t>Asylum seekers</a:t>
            </a:r>
            <a:r>
              <a:rPr lang="en-US" sz="1200" b="1" i="0"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are seeking refugee or protected status and protection due to persecution or a well-founded fear of persecution in their home countries. In the United States, when an asylum seeker receives this protected status, they are known as an </a:t>
            </a:r>
            <a:r>
              <a:rPr lang="en-US" sz="1200" b="1" i="1" u="none" strike="noStrike" kern="1200">
                <a:solidFill>
                  <a:schemeClr val="tx1"/>
                </a:solidFill>
                <a:effectLst/>
                <a:latin typeface="+mn-lt"/>
                <a:ea typeface="+mn-ea"/>
                <a:cs typeface="+mn-cs"/>
              </a:rPr>
              <a:t>asylee</a:t>
            </a:r>
            <a:r>
              <a:rPr lang="en-US" sz="1200" b="0" i="1" u="none" strike="noStrike" kern="1200">
                <a:solidFill>
                  <a:schemeClr val="tx1"/>
                </a:solidFill>
                <a:effectLst/>
                <a:latin typeface="+mn-lt"/>
                <a:ea typeface="+mn-ea"/>
                <a:cs typeface="+mn-cs"/>
              </a:rPr>
              <a:t>. </a:t>
            </a:r>
            <a:endParaRPr lang="en-US">
              <a:effectLst/>
            </a:endParaRPr>
          </a:p>
          <a:p>
            <a:pPr rtl="0"/>
            <a:br>
              <a:rPr lang="en-US"/>
            </a:br>
            <a:r>
              <a:rPr lang="en-US" sz="1200" b="0" i="0" u="none" strike="noStrike" kern="1200">
                <a:solidFill>
                  <a:schemeClr val="tx1"/>
                </a:solidFill>
                <a:effectLst/>
                <a:latin typeface="+mn-lt"/>
                <a:ea typeface="+mn-ea"/>
                <a:cs typeface="+mn-cs"/>
              </a:rPr>
              <a:t>In other words, the distinction between a refugee and an asylum seeker is their official legal status:</a:t>
            </a:r>
            <a:r>
              <a:rPr lang="en-US" sz="1200" b="1" i="0" u="none" strike="noStrike" kern="1200">
                <a:solidFill>
                  <a:schemeClr val="tx1"/>
                </a:solidFill>
                <a:effectLst/>
                <a:latin typeface="+mn-lt"/>
                <a:ea typeface="+mn-ea"/>
                <a:cs typeface="+mn-cs"/>
              </a:rPr>
              <a:t> </a:t>
            </a:r>
            <a:endParaRPr lang="en-US">
              <a:effectLst/>
            </a:endParaRPr>
          </a:p>
          <a:p>
            <a:br>
              <a:rPr lang="en-US"/>
            </a:br>
            <a:r>
              <a:rPr lang="en-US" sz="1200" b="1" i="0" u="none" strike="noStrike" kern="1200">
                <a:solidFill>
                  <a:schemeClr val="tx1"/>
                </a:solidFill>
                <a:effectLst/>
                <a:latin typeface="+mn-lt"/>
                <a:ea typeface="+mn-ea"/>
                <a:cs typeface="+mn-cs"/>
              </a:rPr>
              <a:t>refugees have received refugee status; asylum seekers are </a:t>
            </a:r>
            <a:r>
              <a:rPr lang="en-US" sz="1200" b="1" i="0" u="sng" kern="1200">
                <a:solidFill>
                  <a:schemeClr val="tx1"/>
                </a:solidFill>
                <a:effectLst/>
                <a:latin typeface="+mn-lt"/>
                <a:ea typeface="+mn-ea"/>
                <a:cs typeface="+mn-cs"/>
              </a:rPr>
              <a:t>seeking</a:t>
            </a:r>
            <a:r>
              <a:rPr lang="en-US" sz="1200" b="1" i="0" u="none" strike="noStrike" kern="1200">
                <a:solidFill>
                  <a:schemeClr val="tx1"/>
                </a:solidFill>
                <a:effectLst/>
                <a:latin typeface="+mn-lt"/>
                <a:ea typeface="+mn-ea"/>
                <a:cs typeface="+mn-cs"/>
              </a:rPr>
              <a:t> protected status. </a:t>
            </a:r>
            <a:endParaRPr lang="en-US"/>
          </a:p>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7</a:t>
            </a:fld>
            <a:endParaRPr lang="en-US"/>
          </a:p>
        </p:txBody>
      </p:sp>
    </p:spTree>
    <p:extLst>
      <p:ext uri="{BB962C8B-B14F-4D97-AF65-F5344CB8AC3E}">
        <p14:creationId xmlns:p14="http://schemas.microsoft.com/office/powerpoint/2010/main" val="366800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We are not going to go in the individual stories of asylum seekers or even attempt to describe the situations and circumstances many have fled from because that is one of the central </a:t>
            </a:r>
          </a:p>
          <a:p>
            <a:r>
              <a:rPr lang="en-US" b="1"/>
              <a:t>Strands running through this training. This is more of a distanced and generalized overview of what differentiates asylum seekers from refugees, and a quick look in BROAD STROKES at the asylum process as it is manifest on the border between the US and Mexico. So…. First, what is a refugee?</a:t>
            </a:r>
          </a:p>
        </p:txBody>
      </p:sp>
      <p:sp>
        <p:nvSpPr>
          <p:cNvPr id="4" name="Slide Number Placeholder 3"/>
          <p:cNvSpPr>
            <a:spLocks noGrp="1"/>
          </p:cNvSpPr>
          <p:nvPr>
            <p:ph type="sldNum" sz="quarter" idx="5"/>
          </p:nvPr>
        </p:nvSpPr>
        <p:spPr/>
        <p:txBody>
          <a:bodyPr/>
          <a:lstStyle/>
          <a:p>
            <a:fld id="{A2F12E4C-6189-0646-9EF5-5D4195BC8A68}" type="slidenum">
              <a:rPr lang="en-US" smtClean="0"/>
              <a:t>8</a:t>
            </a:fld>
            <a:endParaRPr lang="en-US"/>
          </a:p>
        </p:txBody>
      </p:sp>
    </p:spTree>
    <p:extLst>
      <p:ext uri="{BB962C8B-B14F-4D97-AF65-F5344CB8AC3E}">
        <p14:creationId xmlns:p14="http://schemas.microsoft.com/office/powerpoint/2010/main" val="157297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0C99C0-DDDE-CA46-9290-06401A488160}" type="slidenum">
              <a:rPr lang="en-US" smtClean="0"/>
              <a:t>9</a:t>
            </a:fld>
            <a:endParaRPr lang="en-US"/>
          </a:p>
        </p:txBody>
      </p:sp>
    </p:spTree>
    <p:extLst>
      <p:ext uri="{BB962C8B-B14F-4D97-AF65-F5344CB8AC3E}">
        <p14:creationId xmlns:p14="http://schemas.microsoft.com/office/powerpoint/2010/main" val="173332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F3A3-D5F4-0744-B8A1-EB1B67F7A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E71E3D-3ADE-8146-A225-B78A6D086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242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5E1B-83E5-1A4A-B3AC-9B296B1450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E3B1CC-2F1E-124C-B492-1F71786284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A965E-3E0E-0245-B813-411BA87D1142}"/>
              </a:ext>
            </a:extLst>
          </p:cNvPr>
          <p:cNvSpPr>
            <a:spLocks noGrp="1"/>
          </p:cNvSpPr>
          <p:nvPr>
            <p:ph type="dt" sz="half" idx="10"/>
          </p:nvPr>
        </p:nvSpPr>
        <p:spPr/>
        <p:txBody>
          <a:bodyPr/>
          <a:lstStyle/>
          <a:p>
            <a:fld id="{63D2079C-E0FA-9544-B0C9-888057680E67}" type="datetimeFigureOut">
              <a:rPr lang="en-US" smtClean="0"/>
              <a:t>4/27/2022</a:t>
            </a:fld>
            <a:endParaRPr lang="en-US"/>
          </a:p>
        </p:txBody>
      </p:sp>
      <p:sp>
        <p:nvSpPr>
          <p:cNvPr id="5" name="Footer Placeholder 4">
            <a:extLst>
              <a:ext uri="{FF2B5EF4-FFF2-40B4-BE49-F238E27FC236}">
                <a16:creationId xmlns:a16="http://schemas.microsoft.com/office/drawing/2014/main" id="{B1579BE6-881F-8445-BF40-3F3F7EC58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54D4A-E828-5D4A-8AFC-5D8E2A4F96F5}"/>
              </a:ext>
            </a:extLst>
          </p:cNvPr>
          <p:cNvSpPr>
            <a:spLocks noGrp="1"/>
          </p:cNvSpPr>
          <p:nvPr>
            <p:ph type="sldNum" sz="quarter" idx="12"/>
          </p:nvPr>
        </p:nvSpPr>
        <p:spPr/>
        <p:txBody>
          <a:bodyPr/>
          <a:lstStyle/>
          <a:p>
            <a:fld id="{DDE7C81F-3AC0-A842-80E1-69F30F3F9242}" type="slidenum">
              <a:rPr lang="en-US" smtClean="0"/>
              <a:t>‹#›</a:t>
            </a:fld>
            <a:endParaRPr lang="en-US"/>
          </a:p>
        </p:txBody>
      </p:sp>
      <p:sp>
        <p:nvSpPr>
          <p:cNvPr id="7" name="Rectangle 6">
            <a:extLst>
              <a:ext uri="{FF2B5EF4-FFF2-40B4-BE49-F238E27FC236}">
                <a16:creationId xmlns:a16="http://schemas.microsoft.com/office/drawing/2014/main" id="{DABFCB87-AF87-8546-9855-75302551A381}"/>
              </a:ext>
            </a:extLst>
          </p:cNvPr>
          <p:cNvSpPr/>
          <p:nvPr userDrawn="1"/>
        </p:nvSpPr>
        <p:spPr>
          <a:xfrm>
            <a:off x="0" y="5827363"/>
            <a:ext cx="12192000" cy="1030635"/>
          </a:xfrm>
          <a:prstGeom prst="rect">
            <a:avLst/>
          </a:prstGeom>
          <a:solidFill>
            <a:srgbClr val="6B1E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896F4F-B271-FA49-81F6-5B8E4243C5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711" y="5966846"/>
            <a:ext cx="2932289" cy="751668"/>
          </a:xfrm>
          <a:prstGeom prst="rect">
            <a:avLst/>
          </a:prstGeom>
        </p:spPr>
      </p:pic>
    </p:spTree>
    <p:extLst>
      <p:ext uri="{BB962C8B-B14F-4D97-AF65-F5344CB8AC3E}">
        <p14:creationId xmlns:p14="http://schemas.microsoft.com/office/powerpoint/2010/main" val="358879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B2EC07-1F7F-1B4F-895C-3B4016D0B7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40FE1E-86A4-5648-8A6D-C5CF7CA367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E0F85-43AA-E442-91C6-D0B5B5A37896}"/>
              </a:ext>
            </a:extLst>
          </p:cNvPr>
          <p:cNvSpPr>
            <a:spLocks noGrp="1"/>
          </p:cNvSpPr>
          <p:nvPr>
            <p:ph type="dt" sz="half" idx="10"/>
          </p:nvPr>
        </p:nvSpPr>
        <p:spPr/>
        <p:txBody>
          <a:bodyPr/>
          <a:lstStyle/>
          <a:p>
            <a:fld id="{63D2079C-E0FA-9544-B0C9-888057680E67}" type="datetimeFigureOut">
              <a:rPr lang="en-US" smtClean="0"/>
              <a:t>4/27/2022</a:t>
            </a:fld>
            <a:endParaRPr lang="en-US"/>
          </a:p>
        </p:txBody>
      </p:sp>
      <p:sp>
        <p:nvSpPr>
          <p:cNvPr id="5" name="Footer Placeholder 4">
            <a:extLst>
              <a:ext uri="{FF2B5EF4-FFF2-40B4-BE49-F238E27FC236}">
                <a16:creationId xmlns:a16="http://schemas.microsoft.com/office/drawing/2014/main" id="{115BDB77-59C9-864D-8393-21C13FF47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8523C-7B21-7B4E-B50C-DF13289ADB0F}"/>
              </a:ext>
            </a:extLst>
          </p:cNvPr>
          <p:cNvSpPr>
            <a:spLocks noGrp="1"/>
          </p:cNvSpPr>
          <p:nvPr>
            <p:ph type="sldNum" sz="quarter" idx="12"/>
          </p:nvPr>
        </p:nvSpPr>
        <p:spPr/>
        <p:txBody>
          <a:bodyPr/>
          <a:lstStyle/>
          <a:p>
            <a:fld id="{DDE7C81F-3AC0-A842-80E1-69F30F3F9242}" type="slidenum">
              <a:rPr lang="en-US" smtClean="0"/>
              <a:t>‹#›</a:t>
            </a:fld>
            <a:endParaRPr lang="en-US"/>
          </a:p>
        </p:txBody>
      </p:sp>
      <p:sp>
        <p:nvSpPr>
          <p:cNvPr id="7" name="Rectangle 6">
            <a:extLst>
              <a:ext uri="{FF2B5EF4-FFF2-40B4-BE49-F238E27FC236}">
                <a16:creationId xmlns:a16="http://schemas.microsoft.com/office/drawing/2014/main" id="{CC4DB4C6-3D45-954D-9583-C7C23B3A7860}"/>
              </a:ext>
            </a:extLst>
          </p:cNvPr>
          <p:cNvSpPr/>
          <p:nvPr userDrawn="1"/>
        </p:nvSpPr>
        <p:spPr>
          <a:xfrm>
            <a:off x="0" y="5827363"/>
            <a:ext cx="12192000" cy="1030635"/>
          </a:xfrm>
          <a:prstGeom prst="rect">
            <a:avLst/>
          </a:prstGeom>
          <a:solidFill>
            <a:srgbClr val="6B1E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92B58B-A08A-5043-8012-1F25000F3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711" y="5966846"/>
            <a:ext cx="2932289" cy="751668"/>
          </a:xfrm>
          <a:prstGeom prst="rect">
            <a:avLst/>
          </a:prstGeom>
        </p:spPr>
      </p:pic>
    </p:spTree>
    <p:extLst>
      <p:ext uri="{BB962C8B-B14F-4D97-AF65-F5344CB8AC3E}">
        <p14:creationId xmlns:p14="http://schemas.microsoft.com/office/powerpoint/2010/main" val="25663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4AA0-5799-5440-8EE2-25EF12022874}"/>
              </a:ext>
            </a:extLst>
          </p:cNvPr>
          <p:cNvSpPr>
            <a:spLocks noGrp="1"/>
          </p:cNvSpPr>
          <p:nvPr>
            <p:ph type="title" hasCustomPrompt="1"/>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8E33EE-AB10-B14F-9CA9-FD02772394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D24A7-069A-9D4F-B804-2F9A2DED69E6}"/>
              </a:ext>
            </a:extLst>
          </p:cNvPr>
          <p:cNvSpPr>
            <a:spLocks noGrp="1"/>
          </p:cNvSpPr>
          <p:nvPr>
            <p:ph type="dt" sz="half" idx="10"/>
          </p:nvPr>
        </p:nvSpPr>
        <p:spPr/>
        <p:txBody>
          <a:bodyPr/>
          <a:lstStyle/>
          <a:p>
            <a:fld id="{63D2079C-E0FA-9544-B0C9-888057680E67}" type="datetimeFigureOut">
              <a:rPr lang="en-US" smtClean="0"/>
              <a:t>4/27/2022</a:t>
            </a:fld>
            <a:endParaRPr lang="en-US"/>
          </a:p>
        </p:txBody>
      </p:sp>
      <p:sp>
        <p:nvSpPr>
          <p:cNvPr id="5" name="Footer Placeholder 4">
            <a:extLst>
              <a:ext uri="{FF2B5EF4-FFF2-40B4-BE49-F238E27FC236}">
                <a16:creationId xmlns:a16="http://schemas.microsoft.com/office/drawing/2014/main" id="{FE77432D-BBBF-2647-B16B-1526428E0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6C74E-0750-4B4C-9B36-87B6F9D60547}"/>
              </a:ext>
            </a:extLst>
          </p:cNvPr>
          <p:cNvSpPr>
            <a:spLocks noGrp="1"/>
          </p:cNvSpPr>
          <p:nvPr>
            <p:ph type="sldNum" sz="quarter" idx="12"/>
          </p:nvPr>
        </p:nvSpPr>
        <p:spPr/>
        <p:txBody>
          <a:bodyPr/>
          <a:lstStyle/>
          <a:p>
            <a:fld id="{DDE7C81F-3AC0-A842-80E1-69F30F3F9242}" type="slidenum">
              <a:rPr lang="en-US" smtClean="0"/>
              <a:t>‹#›</a:t>
            </a:fld>
            <a:endParaRPr lang="en-US"/>
          </a:p>
        </p:txBody>
      </p:sp>
      <p:sp>
        <p:nvSpPr>
          <p:cNvPr id="7" name="Rectangle 6">
            <a:extLst>
              <a:ext uri="{FF2B5EF4-FFF2-40B4-BE49-F238E27FC236}">
                <a16:creationId xmlns:a16="http://schemas.microsoft.com/office/drawing/2014/main" id="{902309CE-8A95-F541-A3EE-1859EECC1EEC}"/>
              </a:ext>
            </a:extLst>
          </p:cNvPr>
          <p:cNvSpPr/>
          <p:nvPr userDrawn="1"/>
        </p:nvSpPr>
        <p:spPr>
          <a:xfrm>
            <a:off x="0" y="5827363"/>
            <a:ext cx="12192000" cy="1030635"/>
          </a:xfrm>
          <a:prstGeom prst="rect">
            <a:avLst/>
          </a:prstGeom>
          <a:solidFill>
            <a:srgbClr val="6B1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DD9669C-EAE0-F444-AF1B-353EE10046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711" y="5966846"/>
            <a:ext cx="2932289" cy="751668"/>
          </a:xfrm>
          <a:prstGeom prst="rect">
            <a:avLst/>
          </a:prstGeom>
        </p:spPr>
      </p:pic>
      <p:cxnSp>
        <p:nvCxnSpPr>
          <p:cNvPr id="9" name="Straight Connector 8">
            <a:extLst>
              <a:ext uri="{FF2B5EF4-FFF2-40B4-BE49-F238E27FC236}">
                <a16:creationId xmlns:a16="http://schemas.microsoft.com/office/drawing/2014/main" id="{9CCA73BD-F6CD-0A4B-B24F-DBF10E47EC5D}"/>
              </a:ext>
            </a:extLst>
          </p:cNvPr>
          <p:cNvCxnSpPr>
            <a:cxnSpLocks/>
          </p:cNvCxnSpPr>
          <p:nvPr userDrawn="1"/>
        </p:nvCxnSpPr>
        <p:spPr>
          <a:xfrm>
            <a:off x="0" y="1377141"/>
            <a:ext cx="12192000" cy="0"/>
          </a:xfrm>
          <a:prstGeom prst="line">
            <a:avLst/>
          </a:prstGeom>
          <a:ln w="34925">
            <a:solidFill>
              <a:srgbClr val="6B1E7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746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A8D2-C9C0-884A-903E-0CBBA076A9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46F8A3-9156-4343-B1B6-7C913ADAC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97B3E8-5C5E-A345-8B79-EE4D2665E9A3}"/>
              </a:ext>
            </a:extLst>
          </p:cNvPr>
          <p:cNvSpPr>
            <a:spLocks noGrp="1"/>
          </p:cNvSpPr>
          <p:nvPr>
            <p:ph type="dt" sz="half" idx="10"/>
          </p:nvPr>
        </p:nvSpPr>
        <p:spPr/>
        <p:txBody>
          <a:bodyPr/>
          <a:lstStyle/>
          <a:p>
            <a:fld id="{63D2079C-E0FA-9544-B0C9-888057680E67}" type="datetimeFigureOut">
              <a:rPr lang="en-US" smtClean="0"/>
              <a:t>4/27/2022</a:t>
            </a:fld>
            <a:endParaRPr lang="en-US"/>
          </a:p>
        </p:txBody>
      </p:sp>
      <p:sp>
        <p:nvSpPr>
          <p:cNvPr id="5" name="Footer Placeholder 4">
            <a:extLst>
              <a:ext uri="{FF2B5EF4-FFF2-40B4-BE49-F238E27FC236}">
                <a16:creationId xmlns:a16="http://schemas.microsoft.com/office/drawing/2014/main" id="{C217EBE9-FA6A-444D-8D97-A0FB868C7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2C8F2-78CB-3241-B43C-4EB63A767B1F}"/>
              </a:ext>
            </a:extLst>
          </p:cNvPr>
          <p:cNvSpPr>
            <a:spLocks noGrp="1"/>
          </p:cNvSpPr>
          <p:nvPr>
            <p:ph type="sldNum" sz="quarter" idx="12"/>
          </p:nvPr>
        </p:nvSpPr>
        <p:spPr/>
        <p:txBody>
          <a:bodyPr/>
          <a:lstStyle/>
          <a:p>
            <a:fld id="{DDE7C81F-3AC0-A842-80E1-69F30F3F9242}" type="slidenum">
              <a:rPr lang="en-US" smtClean="0"/>
              <a:t>‹#›</a:t>
            </a:fld>
            <a:endParaRPr lang="en-US"/>
          </a:p>
        </p:txBody>
      </p:sp>
      <p:sp>
        <p:nvSpPr>
          <p:cNvPr id="7" name="Rectangle 6">
            <a:extLst>
              <a:ext uri="{FF2B5EF4-FFF2-40B4-BE49-F238E27FC236}">
                <a16:creationId xmlns:a16="http://schemas.microsoft.com/office/drawing/2014/main" id="{89D1DEE2-341A-0448-865D-790DE0FFE3FA}"/>
              </a:ext>
            </a:extLst>
          </p:cNvPr>
          <p:cNvSpPr/>
          <p:nvPr userDrawn="1"/>
        </p:nvSpPr>
        <p:spPr>
          <a:xfrm>
            <a:off x="0" y="5827363"/>
            <a:ext cx="12192000" cy="1030635"/>
          </a:xfrm>
          <a:prstGeom prst="rect">
            <a:avLst/>
          </a:prstGeom>
          <a:solidFill>
            <a:srgbClr val="6B1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C7BA4B-5F13-7047-97BA-D7BD83C35C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711" y="5966846"/>
            <a:ext cx="2932289" cy="751668"/>
          </a:xfrm>
          <a:prstGeom prst="rect">
            <a:avLst/>
          </a:prstGeom>
        </p:spPr>
      </p:pic>
    </p:spTree>
    <p:extLst>
      <p:ext uri="{BB962C8B-B14F-4D97-AF65-F5344CB8AC3E}">
        <p14:creationId xmlns:p14="http://schemas.microsoft.com/office/powerpoint/2010/main" val="118415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A1D8-37D3-9A49-86B0-D3112804E1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E98DE-7E3B-C047-A0CD-B65B81E79A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F04AC7-17EC-A042-A631-54F0F60F69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EEBB8-9BCA-CB45-9C51-A1D6FC429B87}"/>
              </a:ext>
            </a:extLst>
          </p:cNvPr>
          <p:cNvSpPr>
            <a:spLocks noGrp="1"/>
          </p:cNvSpPr>
          <p:nvPr>
            <p:ph type="dt" sz="half" idx="10"/>
          </p:nvPr>
        </p:nvSpPr>
        <p:spPr/>
        <p:txBody>
          <a:bodyPr/>
          <a:lstStyle/>
          <a:p>
            <a:fld id="{63D2079C-E0FA-9544-B0C9-888057680E67}" type="datetimeFigureOut">
              <a:rPr lang="en-US" smtClean="0"/>
              <a:t>4/27/2022</a:t>
            </a:fld>
            <a:endParaRPr lang="en-US"/>
          </a:p>
        </p:txBody>
      </p:sp>
      <p:sp>
        <p:nvSpPr>
          <p:cNvPr id="6" name="Footer Placeholder 5">
            <a:extLst>
              <a:ext uri="{FF2B5EF4-FFF2-40B4-BE49-F238E27FC236}">
                <a16:creationId xmlns:a16="http://schemas.microsoft.com/office/drawing/2014/main" id="{3FA2B401-E5E4-8646-9CF5-6AA701D206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7E7FA-330D-CF44-8CBF-36384EAFEA9E}"/>
              </a:ext>
            </a:extLst>
          </p:cNvPr>
          <p:cNvSpPr>
            <a:spLocks noGrp="1"/>
          </p:cNvSpPr>
          <p:nvPr>
            <p:ph type="sldNum" sz="quarter" idx="12"/>
          </p:nvPr>
        </p:nvSpPr>
        <p:spPr/>
        <p:txBody>
          <a:bodyPr/>
          <a:lstStyle/>
          <a:p>
            <a:fld id="{DDE7C81F-3AC0-A842-80E1-69F30F3F9242}" type="slidenum">
              <a:rPr lang="en-US" smtClean="0"/>
              <a:t>‹#›</a:t>
            </a:fld>
            <a:endParaRPr lang="en-US"/>
          </a:p>
        </p:txBody>
      </p:sp>
      <p:sp>
        <p:nvSpPr>
          <p:cNvPr id="8" name="Rectangle 7">
            <a:extLst>
              <a:ext uri="{FF2B5EF4-FFF2-40B4-BE49-F238E27FC236}">
                <a16:creationId xmlns:a16="http://schemas.microsoft.com/office/drawing/2014/main" id="{7458985C-DC9B-F846-B190-63FA29F083D1}"/>
              </a:ext>
            </a:extLst>
          </p:cNvPr>
          <p:cNvSpPr/>
          <p:nvPr userDrawn="1"/>
        </p:nvSpPr>
        <p:spPr>
          <a:xfrm>
            <a:off x="0" y="5827363"/>
            <a:ext cx="12192000" cy="1030635"/>
          </a:xfrm>
          <a:prstGeom prst="rect">
            <a:avLst/>
          </a:prstGeom>
          <a:solidFill>
            <a:srgbClr val="6B1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EF50091-74F3-E045-9FEB-A323A86D3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711" y="5966846"/>
            <a:ext cx="2932289" cy="751668"/>
          </a:xfrm>
          <a:prstGeom prst="rect">
            <a:avLst/>
          </a:prstGeom>
        </p:spPr>
      </p:pic>
      <p:cxnSp>
        <p:nvCxnSpPr>
          <p:cNvPr id="10" name="Straight Connector 9">
            <a:extLst>
              <a:ext uri="{FF2B5EF4-FFF2-40B4-BE49-F238E27FC236}">
                <a16:creationId xmlns:a16="http://schemas.microsoft.com/office/drawing/2014/main" id="{EA77D269-5AD6-2647-82E0-3DD94DD12352}"/>
              </a:ext>
            </a:extLst>
          </p:cNvPr>
          <p:cNvCxnSpPr>
            <a:cxnSpLocks/>
          </p:cNvCxnSpPr>
          <p:nvPr userDrawn="1"/>
        </p:nvCxnSpPr>
        <p:spPr>
          <a:xfrm>
            <a:off x="0" y="1377141"/>
            <a:ext cx="12192000" cy="0"/>
          </a:xfrm>
          <a:prstGeom prst="line">
            <a:avLst/>
          </a:prstGeom>
          <a:ln w="34925">
            <a:solidFill>
              <a:srgbClr val="6B1E7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583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2CDA8-A133-C84D-8A48-4968F4E8A296}"/>
              </a:ext>
            </a:extLst>
          </p:cNvPr>
          <p:cNvSpPr>
            <a:spLocks noGrp="1"/>
          </p:cNvSpPr>
          <p:nvPr>
            <p:ph type="title"/>
          </p:nvPr>
        </p:nvSpPr>
        <p:spPr>
          <a:xfrm>
            <a:off x="839788" y="365126"/>
            <a:ext cx="10515600" cy="87253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4512E3-3D69-2645-AA21-DF729A7E30B2}"/>
              </a:ext>
            </a:extLst>
          </p:cNvPr>
          <p:cNvSpPr>
            <a:spLocks noGrp="1"/>
          </p:cNvSpPr>
          <p:nvPr>
            <p:ph type="body" idx="1"/>
          </p:nvPr>
        </p:nvSpPr>
        <p:spPr>
          <a:xfrm>
            <a:off x="839788" y="1483451"/>
            <a:ext cx="5157787" cy="4595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43470-6514-634C-B23D-E521674EBC29}"/>
              </a:ext>
            </a:extLst>
          </p:cNvPr>
          <p:cNvSpPr>
            <a:spLocks noGrp="1"/>
          </p:cNvSpPr>
          <p:nvPr>
            <p:ph sz="half" idx="2"/>
          </p:nvPr>
        </p:nvSpPr>
        <p:spPr>
          <a:xfrm>
            <a:off x="838200" y="204927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F210C2-B5B4-A447-BBDB-B5A4FCB56A7A}"/>
              </a:ext>
            </a:extLst>
          </p:cNvPr>
          <p:cNvSpPr>
            <a:spLocks noGrp="1"/>
          </p:cNvSpPr>
          <p:nvPr>
            <p:ph type="body" sz="quarter" idx="3"/>
          </p:nvPr>
        </p:nvSpPr>
        <p:spPr>
          <a:xfrm>
            <a:off x="6172200" y="1483451"/>
            <a:ext cx="5183188" cy="4595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BABDF7-154A-6842-AD82-4D2D2D34014A}"/>
              </a:ext>
            </a:extLst>
          </p:cNvPr>
          <p:cNvSpPr>
            <a:spLocks noGrp="1"/>
          </p:cNvSpPr>
          <p:nvPr>
            <p:ph sz="quarter" idx="4"/>
          </p:nvPr>
        </p:nvSpPr>
        <p:spPr>
          <a:xfrm>
            <a:off x="6170612" y="204927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3D22D2-F16E-E644-8A06-E943F12937CE}"/>
              </a:ext>
            </a:extLst>
          </p:cNvPr>
          <p:cNvSpPr>
            <a:spLocks noGrp="1"/>
          </p:cNvSpPr>
          <p:nvPr>
            <p:ph type="dt" sz="half" idx="10"/>
          </p:nvPr>
        </p:nvSpPr>
        <p:spPr/>
        <p:txBody>
          <a:bodyPr/>
          <a:lstStyle/>
          <a:p>
            <a:fld id="{63D2079C-E0FA-9544-B0C9-888057680E67}" type="datetimeFigureOut">
              <a:rPr lang="en-US" smtClean="0"/>
              <a:t>4/27/2022</a:t>
            </a:fld>
            <a:endParaRPr lang="en-US"/>
          </a:p>
        </p:txBody>
      </p:sp>
      <p:sp>
        <p:nvSpPr>
          <p:cNvPr id="8" name="Footer Placeholder 7">
            <a:extLst>
              <a:ext uri="{FF2B5EF4-FFF2-40B4-BE49-F238E27FC236}">
                <a16:creationId xmlns:a16="http://schemas.microsoft.com/office/drawing/2014/main" id="{10B56D51-7EC4-4A42-B88B-69F6C5641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EE7C39-0EE4-304D-940E-618CB61150F6}"/>
              </a:ext>
            </a:extLst>
          </p:cNvPr>
          <p:cNvSpPr>
            <a:spLocks noGrp="1"/>
          </p:cNvSpPr>
          <p:nvPr>
            <p:ph type="sldNum" sz="quarter" idx="12"/>
          </p:nvPr>
        </p:nvSpPr>
        <p:spPr/>
        <p:txBody>
          <a:bodyPr/>
          <a:lstStyle/>
          <a:p>
            <a:fld id="{DDE7C81F-3AC0-A842-80E1-69F30F3F9242}" type="slidenum">
              <a:rPr lang="en-US" smtClean="0"/>
              <a:t>‹#›</a:t>
            </a:fld>
            <a:endParaRPr lang="en-US"/>
          </a:p>
        </p:txBody>
      </p:sp>
      <p:sp>
        <p:nvSpPr>
          <p:cNvPr id="10" name="Rectangle 9">
            <a:extLst>
              <a:ext uri="{FF2B5EF4-FFF2-40B4-BE49-F238E27FC236}">
                <a16:creationId xmlns:a16="http://schemas.microsoft.com/office/drawing/2014/main" id="{B14474A9-E0DB-A44E-B97F-25DF55CDA715}"/>
              </a:ext>
            </a:extLst>
          </p:cNvPr>
          <p:cNvSpPr/>
          <p:nvPr userDrawn="1"/>
        </p:nvSpPr>
        <p:spPr>
          <a:xfrm>
            <a:off x="0" y="5827363"/>
            <a:ext cx="12192000" cy="1030635"/>
          </a:xfrm>
          <a:prstGeom prst="rect">
            <a:avLst/>
          </a:prstGeom>
          <a:solidFill>
            <a:srgbClr val="6B1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3E880AB-C384-3745-B201-6F636241C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711" y="5966846"/>
            <a:ext cx="2932289" cy="751668"/>
          </a:xfrm>
          <a:prstGeom prst="rect">
            <a:avLst/>
          </a:prstGeom>
        </p:spPr>
      </p:pic>
      <p:cxnSp>
        <p:nvCxnSpPr>
          <p:cNvPr id="12" name="Straight Connector 11">
            <a:extLst>
              <a:ext uri="{FF2B5EF4-FFF2-40B4-BE49-F238E27FC236}">
                <a16:creationId xmlns:a16="http://schemas.microsoft.com/office/drawing/2014/main" id="{9E14B843-A9A0-1649-8BE6-1B064C45F5F6}"/>
              </a:ext>
            </a:extLst>
          </p:cNvPr>
          <p:cNvCxnSpPr>
            <a:cxnSpLocks/>
          </p:cNvCxnSpPr>
          <p:nvPr userDrawn="1"/>
        </p:nvCxnSpPr>
        <p:spPr>
          <a:xfrm>
            <a:off x="0" y="1377141"/>
            <a:ext cx="12192000" cy="0"/>
          </a:xfrm>
          <a:prstGeom prst="line">
            <a:avLst/>
          </a:prstGeom>
          <a:ln w="34925">
            <a:solidFill>
              <a:srgbClr val="6B1E7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51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5B81-3A58-EF43-B904-A7CEDEFCD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AD08E9-610A-B54E-A7FE-C8ABE2086F55}"/>
              </a:ext>
            </a:extLst>
          </p:cNvPr>
          <p:cNvSpPr>
            <a:spLocks noGrp="1"/>
          </p:cNvSpPr>
          <p:nvPr>
            <p:ph type="dt" sz="half" idx="10"/>
          </p:nvPr>
        </p:nvSpPr>
        <p:spPr/>
        <p:txBody>
          <a:bodyPr/>
          <a:lstStyle/>
          <a:p>
            <a:fld id="{63D2079C-E0FA-9544-B0C9-888057680E67}" type="datetimeFigureOut">
              <a:rPr lang="en-US" smtClean="0"/>
              <a:t>4/27/2022</a:t>
            </a:fld>
            <a:endParaRPr lang="en-US"/>
          </a:p>
        </p:txBody>
      </p:sp>
      <p:sp>
        <p:nvSpPr>
          <p:cNvPr id="4" name="Footer Placeholder 3">
            <a:extLst>
              <a:ext uri="{FF2B5EF4-FFF2-40B4-BE49-F238E27FC236}">
                <a16:creationId xmlns:a16="http://schemas.microsoft.com/office/drawing/2014/main" id="{5DE61AE8-B01F-F441-9075-5C74C152C9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81C256-0E39-9D44-91AE-4B2B2C0D8830}"/>
              </a:ext>
            </a:extLst>
          </p:cNvPr>
          <p:cNvSpPr>
            <a:spLocks noGrp="1"/>
          </p:cNvSpPr>
          <p:nvPr>
            <p:ph type="sldNum" sz="quarter" idx="12"/>
          </p:nvPr>
        </p:nvSpPr>
        <p:spPr/>
        <p:txBody>
          <a:bodyPr/>
          <a:lstStyle/>
          <a:p>
            <a:fld id="{DDE7C81F-3AC0-A842-80E1-69F30F3F9242}" type="slidenum">
              <a:rPr lang="en-US" smtClean="0"/>
              <a:t>‹#›</a:t>
            </a:fld>
            <a:endParaRPr lang="en-US"/>
          </a:p>
        </p:txBody>
      </p:sp>
      <p:sp>
        <p:nvSpPr>
          <p:cNvPr id="6" name="Rectangle 5">
            <a:extLst>
              <a:ext uri="{FF2B5EF4-FFF2-40B4-BE49-F238E27FC236}">
                <a16:creationId xmlns:a16="http://schemas.microsoft.com/office/drawing/2014/main" id="{BAD95B25-5F24-9948-875E-6482FC370EF1}"/>
              </a:ext>
            </a:extLst>
          </p:cNvPr>
          <p:cNvSpPr/>
          <p:nvPr userDrawn="1"/>
        </p:nvSpPr>
        <p:spPr>
          <a:xfrm>
            <a:off x="0" y="5827363"/>
            <a:ext cx="12192000" cy="1030635"/>
          </a:xfrm>
          <a:prstGeom prst="rect">
            <a:avLst/>
          </a:prstGeom>
          <a:solidFill>
            <a:srgbClr val="6B1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F2EC20A-0181-8C4E-AC69-E369A1F78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711" y="5966846"/>
            <a:ext cx="2932289" cy="751668"/>
          </a:xfrm>
          <a:prstGeom prst="rect">
            <a:avLst/>
          </a:prstGeom>
        </p:spPr>
      </p:pic>
      <p:cxnSp>
        <p:nvCxnSpPr>
          <p:cNvPr id="8" name="Straight Connector 7">
            <a:extLst>
              <a:ext uri="{FF2B5EF4-FFF2-40B4-BE49-F238E27FC236}">
                <a16:creationId xmlns:a16="http://schemas.microsoft.com/office/drawing/2014/main" id="{E99D9C9A-FE38-0945-B6D0-1260D7C216BF}"/>
              </a:ext>
            </a:extLst>
          </p:cNvPr>
          <p:cNvCxnSpPr>
            <a:cxnSpLocks/>
          </p:cNvCxnSpPr>
          <p:nvPr userDrawn="1"/>
        </p:nvCxnSpPr>
        <p:spPr>
          <a:xfrm>
            <a:off x="0" y="1389498"/>
            <a:ext cx="12192000" cy="0"/>
          </a:xfrm>
          <a:prstGeom prst="line">
            <a:avLst/>
          </a:prstGeom>
          <a:ln w="34925">
            <a:solidFill>
              <a:srgbClr val="6B1E7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475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6F623D-EC96-2E47-BBEB-6F5326897721}"/>
              </a:ext>
            </a:extLst>
          </p:cNvPr>
          <p:cNvSpPr>
            <a:spLocks noGrp="1"/>
          </p:cNvSpPr>
          <p:nvPr>
            <p:ph type="dt" sz="half" idx="10"/>
          </p:nvPr>
        </p:nvSpPr>
        <p:spPr/>
        <p:txBody>
          <a:bodyPr/>
          <a:lstStyle/>
          <a:p>
            <a:fld id="{63D2079C-E0FA-9544-B0C9-888057680E67}" type="datetimeFigureOut">
              <a:rPr lang="en-US" smtClean="0"/>
              <a:t>4/27/2022</a:t>
            </a:fld>
            <a:endParaRPr lang="en-US"/>
          </a:p>
        </p:txBody>
      </p:sp>
      <p:sp>
        <p:nvSpPr>
          <p:cNvPr id="3" name="Footer Placeholder 2">
            <a:extLst>
              <a:ext uri="{FF2B5EF4-FFF2-40B4-BE49-F238E27FC236}">
                <a16:creationId xmlns:a16="http://schemas.microsoft.com/office/drawing/2014/main" id="{806DE4B7-A691-944C-8A68-218F4D0A4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299CC-8381-FB4C-9EA6-9B872D8A3755}"/>
              </a:ext>
            </a:extLst>
          </p:cNvPr>
          <p:cNvSpPr>
            <a:spLocks noGrp="1"/>
          </p:cNvSpPr>
          <p:nvPr>
            <p:ph type="sldNum" sz="quarter" idx="12"/>
          </p:nvPr>
        </p:nvSpPr>
        <p:spPr/>
        <p:txBody>
          <a:bodyPr/>
          <a:lstStyle/>
          <a:p>
            <a:fld id="{DDE7C81F-3AC0-A842-80E1-69F30F3F9242}" type="slidenum">
              <a:rPr lang="en-US" smtClean="0"/>
              <a:t>‹#›</a:t>
            </a:fld>
            <a:endParaRPr lang="en-US"/>
          </a:p>
        </p:txBody>
      </p:sp>
      <p:sp>
        <p:nvSpPr>
          <p:cNvPr id="5" name="Rectangle 4">
            <a:extLst>
              <a:ext uri="{FF2B5EF4-FFF2-40B4-BE49-F238E27FC236}">
                <a16:creationId xmlns:a16="http://schemas.microsoft.com/office/drawing/2014/main" id="{108ABB9F-A407-A04A-9009-989A56E13E8E}"/>
              </a:ext>
            </a:extLst>
          </p:cNvPr>
          <p:cNvSpPr/>
          <p:nvPr userDrawn="1"/>
        </p:nvSpPr>
        <p:spPr>
          <a:xfrm>
            <a:off x="0" y="5827363"/>
            <a:ext cx="12192000" cy="1030635"/>
          </a:xfrm>
          <a:prstGeom prst="rect">
            <a:avLst/>
          </a:prstGeom>
          <a:solidFill>
            <a:srgbClr val="6B1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CBF203-7907-1145-B0CB-27A69E07B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711" y="5966846"/>
            <a:ext cx="2932289" cy="751668"/>
          </a:xfrm>
          <a:prstGeom prst="rect">
            <a:avLst/>
          </a:prstGeom>
        </p:spPr>
      </p:pic>
    </p:spTree>
    <p:extLst>
      <p:ext uri="{BB962C8B-B14F-4D97-AF65-F5344CB8AC3E}">
        <p14:creationId xmlns:p14="http://schemas.microsoft.com/office/powerpoint/2010/main" val="361254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0ACF-DF04-DF45-A0B0-309DEEBB5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624A36-1E87-EA4D-9659-F9538E7BF8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BC5A5-86BD-9D4B-B6DB-4386476EC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83CA1E-936C-3446-B72A-985DC863925C}"/>
              </a:ext>
            </a:extLst>
          </p:cNvPr>
          <p:cNvSpPr>
            <a:spLocks noGrp="1"/>
          </p:cNvSpPr>
          <p:nvPr>
            <p:ph type="dt" sz="half" idx="10"/>
          </p:nvPr>
        </p:nvSpPr>
        <p:spPr/>
        <p:txBody>
          <a:bodyPr/>
          <a:lstStyle/>
          <a:p>
            <a:fld id="{63D2079C-E0FA-9544-B0C9-888057680E67}" type="datetimeFigureOut">
              <a:rPr lang="en-US" smtClean="0"/>
              <a:t>4/27/2022</a:t>
            </a:fld>
            <a:endParaRPr lang="en-US"/>
          </a:p>
        </p:txBody>
      </p:sp>
      <p:sp>
        <p:nvSpPr>
          <p:cNvPr id="6" name="Footer Placeholder 5">
            <a:extLst>
              <a:ext uri="{FF2B5EF4-FFF2-40B4-BE49-F238E27FC236}">
                <a16:creationId xmlns:a16="http://schemas.microsoft.com/office/drawing/2014/main" id="{AE88B496-DF6E-124F-8D8C-52B595E13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0BEAF4-2FDE-D941-8EB7-554C448E2B0C}"/>
              </a:ext>
            </a:extLst>
          </p:cNvPr>
          <p:cNvSpPr>
            <a:spLocks noGrp="1"/>
          </p:cNvSpPr>
          <p:nvPr>
            <p:ph type="sldNum" sz="quarter" idx="12"/>
          </p:nvPr>
        </p:nvSpPr>
        <p:spPr/>
        <p:txBody>
          <a:bodyPr/>
          <a:lstStyle/>
          <a:p>
            <a:fld id="{DDE7C81F-3AC0-A842-80E1-69F30F3F9242}" type="slidenum">
              <a:rPr lang="en-US" smtClean="0"/>
              <a:t>‹#›</a:t>
            </a:fld>
            <a:endParaRPr lang="en-US"/>
          </a:p>
        </p:txBody>
      </p:sp>
      <p:sp>
        <p:nvSpPr>
          <p:cNvPr id="8" name="Rectangle 7">
            <a:extLst>
              <a:ext uri="{FF2B5EF4-FFF2-40B4-BE49-F238E27FC236}">
                <a16:creationId xmlns:a16="http://schemas.microsoft.com/office/drawing/2014/main" id="{826FE9C0-DFED-FB4E-A29D-E7EC61ACA44E}"/>
              </a:ext>
            </a:extLst>
          </p:cNvPr>
          <p:cNvSpPr/>
          <p:nvPr userDrawn="1"/>
        </p:nvSpPr>
        <p:spPr>
          <a:xfrm>
            <a:off x="0" y="5827363"/>
            <a:ext cx="12192000" cy="1030635"/>
          </a:xfrm>
          <a:prstGeom prst="rect">
            <a:avLst/>
          </a:prstGeom>
          <a:solidFill>
            <a:srgbClr val="6B1E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4DF4353-2634-CF4E-822F-C82C275833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711" y="5966846"/>
            <a:ext cx="2932289" cy="751668"/>
          </a:xfrm>
          <a:prstGeom prst="rect">
            <a:avLst/>
          </a:prstGeom>
        </p:spPr>
      </p:pic>
    </p:spTree>
    <p:extLst>
      <p:ext uri="{BB962C8B-B14F-4D97-AF65-F5344CB8AC3E}">
        <p14:creationId xmlns:p14="http://schemas.microsoft.com/office/powerpoint/2010/main" val="51253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59FF-CDE3-3448-B458-472EA324B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439BC-AC0F-4543-A8BB-ACB7625C7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AF4F37-CD0E-974D-A5F4-AAC6DA082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7CFCC-38AA-1347-88FE-27B7E5343233}"/>
              </a:ext>
            </a:extLst>
          </p:cNvPr>
          <p:cNvSpPr>
            <a:spLocks noGrp="1"/>
          </p:cNvSpPr>
          <p:nvPr>
            <p:ph type="dt" sz="half" idx="10"/>
          </p:nvPr>
        </p:nvSpPr>
        <p:spPr/>
        <p:txBody>
          <a:bodyPr/>
          <a:lstStyle/>
          <a:p>
            <a:fld id="{63D2079C-E0FA-9544-B0C9-888057680E67}" type="datetimeFigureOut">
              <a:rPr lang="en-US" smtClean="0"/>
              <a:t>4/27/2022</a:t>
            </a:fld>
            <a:endParaRPr lang="en-US"/>
          </a:p>
        </p:txBody>
      </p:sp>
      <p:sp>
        <p:nvSpPr>
          <p:cNvPr id="6" name="Footer Placeholder 5">
            <a:extLst>
              <a:ext uri="{FF2B5EF4-FFF2-40B4-BE49-F238E27FC236}">
                <a16:creationId xmlns:a16="http://schemas.microsoft.com/office/drawing/2014/main" id="{4DCF14FF-91BD-344A-98F5-5E14967CE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5441D-C462-8947-9595-99336F400DB0}"/>
              </a:ext>
            </a:extLst>
          </p:cNvPr>
          <p:cNvSpPr>
            <a:spLocks noGrp="1"/>
          </p:cNvSpPr>
          <p:nvPr>
            <p:ph type="sldNum" sz="quarter" idx="12"/>
          </p:nvPr>
        </p:nvSpPr>
        <p:spPr/>
        <p:txBody>
          <a:bodyPr/>
          <a:lstStyle/>
          <a:p>
            <a:fld id="{DDE7C81F-3AC0-A842-80E1-69F30F3F9242}" type="slidenum">
              <a:rPr lang="en-US" smtClean="0"/>
              <a:t>‹#›</a:t>
            </a:fld>
            <a:endParaRPr lang="en-US"/>
          </a:p>
        </p:txBody>
      </p:sp>
      <p:sp>
        <p:nvSpPr>
          <p:cNvPr id="8" name="Rectangle 7">
            <a:extLst>
              <a:ext uri="{FF2B5EF4-FFF2-40B4-BE49-F238E27FC236}">
                <a16:creationId xmlns:a16="http://schemas.microsoft.com/office/drawing/2014/main" id="{22C05B00-446F-CD40-8F79-2F37E012B82D}"/>
              </a:ext>
            </a:extLst>
          </p:cNvPr>
          <p:cNvSpPr/>
          <p:nvPr userDrawn="1"/>
        </p:nvSpPr>
        <p:spPr>
          <a:xfrm>
            <a:off x="0" y="5827363"/>
            <a:ext cx="12192000" cy="1030635"/>
          </a:xfrm>
          <a:prstGeom prst="rect">
            <a:avLst/>
          </a:prstGeom>
          <a:solidFill>
            <a:srgbClr val="6B1E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0FE0291-2987-0144-9310-0267005ACF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9711" y="5966846"/>
            <a:ext cx="2932289" cy="751668"/>
          </a:xfrm>
          <a:prstGeom prst="rect">
            <a:avLst/>
          </a:prstGeom>
        </p:spPr>
      </p:pic>
    </p:spTree>
    <p:extLst>
      <p:ext uri="{BB962C8B-B14F-4D97-AF65-F5344CB8AC3E}">
        <p14:creationId xmlns:p14="http://schemas.microsoft.com/office/powerpoint/2010/main" val="384153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417D7E-93FE-0545-8EC2-F91E42B85759}"/>
              </a:ext>
            </a:extLst>
          </p:cNvPr>
          <p:cNvSpPr>
            <a:spLocks noGrp="1"/>
          </p:cNvSpPr>
          <p:nvPr>
            <p:ph type="title"/>
          </p:nvPr>
        </p:nvSpPr>
        <p:spPr>
          <a:xfrm>
            <a:off x="838200" y="365126"/>
            <a:ext cx="10515600" cy="8817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2D5159-FF79-FB46-8308-F4A96FAFACF9}"/>
              </a:ext>
            </a:extLst>
          </p:cNvPr>
          <p:cNvSpPr>
            <a:spLocks noGrp="1"/>
          </p:cNvSpPr>
          <p:nvPr>
            <p:ph type="body" idx="1"/>
          </p:nvPr>
        </p:nvSpPr>
        <p:spPr>
          <a:xfrm>
            <a:off x="838200" y="1524000"/>
            <a:ext cx="10515600" cy="4652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95A74-9C65-C94C-8FB8-0199AEC67C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2079C-E0FA-9544-B0C9-888057680E67}" type="datetimeFigureOut">
              <a:rPr lang="en-US" smtClean="0"/>
              <a:t>4/27/2022</a:t>
            </a:fld>
            <a:endParaRPr lang="en-US"/>
          </a:p>
        </p:txBody>
      </p:sp>
      <p:sp>
        <p:nvSpPr>
          <p:cNvPr id="5" name="Footer Placeholder 4">
            <a:extLst>
              <a:ext uri="{FF2B5EF4-FFF2-40B4-BE49-F238E27FC236}">
                <a16:creationId xmlns:a16="http://schemas.microsoft.com/office/drawing/2014/main" id="{E646956F-5DCA-A648-A2CC-F3FFAE8C4F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F6FD26-33FE-E34C-AF7E-39AD20FD23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7C81F-3AC0-A842-80E1-69F30F3F9242}" type="slidenum">
              <a:rPr lang="en-US" smtClean="0"/>
              <a:t>‹#›</a:t>
            </a:fld>
            <a:endParaRPr lang="en-US"/>
          </a:p>
        </p:txBody>
      </p:sp>
      <p:pic>
        <p:nvPicPr>
          <p:cNvPr id="8" name="Picture 7">
            <a:extLst>
              <a:ext uri="{FF2B5EF4-FFF2-40B4-BE49-F238E27FC236}">
                <a16:creationId xmlns:a16="http://schemas.microsoft.com/office/drawing/2014/main" id="{2DF15377-AEAC-9F49-87C4-1E39355F0D4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59711" y="5966846"/>
            <a:ext cx="2932289" cy="751668"/>
          </a:xfrm>
          <a:prstGeom prst="rect">
            <a:avLst/>
          </a:prstGeom>
        </p:spPr>
      </p:pic>
    </p:spTree>
    <p:extLst>
      <p:ext uri="{BB962C8B-B14F-4D97-AF65-F5344CB8AC3E}">
        <p14:creationId xmlns:p14="http://schemas.microsoft.com/office/powerpoint/2010/main" val="1600621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400" kern="1200">
          <a:solidFill>
            <a:schemeClr val="tx1"/>
          </a:solidFill>
          <a:latin typeface="Gill Sans MT" panose="020B050202010402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ommons.wikimedia.org/wiki/File%3AIraqi_refugee_children%2C_Damascus%2C_Syria.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imm-print.com/breaking-covid-19-pandemic-drives-up-immigration-court-backlog-and-delays/"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thoughtco.com/las-100-compantildeiacuteas-que-esponsorean-maacutes-green-cards-tarjeta-residencia-1965476"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insauga.com/how-mississauga-is-helping-syrian-refugees"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dfms.formstack.com/forms/initial_congregation_interest_for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episcopalmigrationministries.org/wp-content/uploads/EMM-Budget-Addendum-Workbook-Track-2-SCPA.xlsx" TargetMode="External"/><Relationship Id="rId4" Type="http://schemas.openxmlformats.org/officeDocument/2006/relationships/hyperlink" Target="https://episcopalmigrationministries.org/wp-content/uploads/EMM-Budget-Addendum-Workbook_Track-1.xls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episcopalmigrationministries.org/ntnteamresour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docs.google.com/document/d/1BS6AZ8DnJno5m5-Li2xv1K7yLiLwX__7B6bvSKyqv94/edit?usp=sharing" TargetMode="External"/><Relationship Id="rId4" Type="http://schemas.openxmlformats.org/officeDocument/2006/relationships/hyperlink" Target="https://episcopalmigrationministries.org/ntnteamresource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giftplanning@episcopalchurch.org" TargetMode="External"/><Relationship Id="rId5" Type="http://schemas.openxmlformats.org/officeDocument/2006/relationships/image" Target="../media/image1.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algerblog.blogspot.com/2015/11/30-years-ago-nm-governor-welcomed.html"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microsoft.com/office/2018/10/relationships/comments" Target="../comments/modernComment_1C9_5BF548B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D75A-5B40-A280-3DE6-A1E52027252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564F711-14AA-566D-32BA-E6B1EFB4C344}"/>
              </a:ext>
            </a:extLst>
          </p:cNvPr>
          <p:cNvSpPr>
            <a:spLocks noGrp="1"/>
          </p:cNvSpPr>
          <p:nvPr>
            <p:ph type="subTitle" idx="1"/>
          </p:nvPr>
        </p:nvSpPr>
        <p:spPr/>
        <p:txBody>
          <a:bodyPr/>
          <a:lstStyle/>
          <a:p>
            <a:endParaRPr lang="en-US"/>
          </a:p>
        </p:txBody>
      </p:sp>
      <p:pic>
        <p:nvPicPr>
          <p:cNvPr id="4" name="Picture 4" descr="Text&#10;&#10;Description automatically generated">
            <a:extLst>
              <a:ext uri="{FF2B5EF4-FFF2-40B4-BE49-F238E27FC236}">
                <a16:creationId xmlns:a16="http://schemas.microsoft.com/office/drawing/2014/main" id="{0BD64071-31F7-0E4A-CFA7-1AE4ECEFEDC7}"/>
              </a:ext>
            </a:extLst>
          </p:cNvPr>
          <p:cNvPicPr>
            <a:picLocks noChangeAspect="1"/>
          </p:cNvPicPr>
          <p:nvPr/>
        </p:nvPicPr>
        <p:blipFill>
          <a:blip r:embed="rId3"/>
          <a:stretch>
            <a:fillRect/>
          </a:stretch>
        </p:blipFill>
        <p:spPr>
          <a:xfrm>
            <a:off x="-11501" y="-3467"/>
            <a:ext cx="12203501" cy="6861467"/>
          </a:xfrm>
          <a:prstGeom prst="rect">
            <a:avLst/>
          </a:prstGeom>
        </p:spPr>
      </p:pic>
      <p:sp>
        <p:nvSpPr>
          <p:cNvPr id="6" name="Rectangle 5">
            <a:extLst>
              <a:ext uri="{FF2B5EF4-FFF2-40B4-BE49-F238E27FC236}">
                <a16:creationId xmlns:a16="http://schemas.microsoft.com/office/drawing/2014/main" id="{092E083B-41E4-107F-C4DD-E5AAA18E553D}"/>
              </a:ext>
            </a:extLst>
          </p:cNvPr>
          <p:cNvSpPr/>
          <p:nvPr/>
        </p:nvSpPr>
        <p:spPr>
          <a:xfrm>
            <a:off x="6473867" y="5466566"/>
            <a:ext cx="5083479" cy="918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Logo&#10;&#10;Description automatically generated">
            <a:extLst>
              <a:ext uri="{FF2B5EF4-FFF2-40B4-BE49-F238E27FC236}">
                <a16:creationId xmlns:a16="http://schemas.microsoft.com/office/drawing/2014/main" id="{3865C4FF-AAF2-E5F7-7205-4C2A7B3EAFB6}"/>
              </a:ext>
            </a:extLst>
          </p:cNvPr>
          <p:cNvPicPr>
            <a:picLocks noChangeAspect="1"/>
          </p:cNvPicPr>
          <p:nvPr/>
        </p:nvPicPr>
        <p:blipFill>
          <a:blip r:embed="rId4"/>
          <a:stretch>
            <a:fillRect/>
          </a:stretch>
        </p:blipFill>
        <p:spPr>
          <a:xfrm>
            <a:off x="8920619" y="5561731"/>
            <a:ext cx="2743200" cy="703197"/>
          </a:xfrm>
          <a:prstGeom prst="rect">
            <a:avLst/>
          </a:prstGeom>
        </p:spPr>
      </p:pic>
      <p:pic>
        <p:nvPicPr>
          <p:cNvPr id="7" name="Picture 7" descr="Logo, company name&#10;&#10;Description automatically generated">
            <a:extLst>
              <a:ext uri="{FF2B5EF4-FFF2-40B4-BE49-F238E27FC236}">
                <a16:creationId xmlns:a16="http://schemas.microsoft.com/office/drawing/2014/main" id="{A1B17113-2BF0-9BFE-ED0F-88EF9904C373}"/>
              </a:ext>
            </a:extLst>
          </p:cNvPr>
          <p:cNvPicPr>
            <a:picLocks noChangeAspect="1"/>
          </p:cNvPicPr>
          <p:nvPr/>
        </p:nvPicPr>
        <p:blipFill rotWithShape="1">
          <a:blip r:embed="rId5"/>
          <a:srcRect l="-568" t="1546" r="379" b="2062"/>
          <a:stretch/>
        </p:blipFill>
        <p:spPr>
          <a:xfrm>
            <a:off x="465551" y="2185548"/>
            <a:ext cx="5519851" cy="1954444"/>
          </a:xfrm>
          <a:prstGeom prst="rect">
            <a:avLst/>
          </a:prstGeom>
        </p:spPr>
      </p:pic>
    </p:spTree>
    <p:extLst>
      <p:ext uri="{BB962C8B-B14F-4D97-AF65-F5344CB8AC3E}">
        <p14:creationId xmlns:p14="http://schemas.microsoft.com/office/powerpoint/2010/main" val="4157050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graphical user interface&#10;&#10;Description automatically generated">
            <a:extLst>
              <a:ext uri="{FF2B5EF4-FFF2-40B4-BE49-F238E27FC236}">
                <a16:creationId xmlns:a16="http://schemas.microsoft.com/office/drawing/2014/main" id="{5506DA72-AE49-D4BC-29C5-CD6D3639D0BB}"/>
              </a:ext>
            </a:extLst>
          </p:cNvPr>
          <p:cNvPicPr>
            <a:picLocks noChangeAspect="1"/>
          </p:cNvPicPr>
          <p:nvPr/>
        </p:nvPicPr>
        <p:blipFill>
          <a:blip r:embed="rId3"/>
          <a:stretch>
            <a:fillRect/>
          </a:stretch>
        </p:blipFill>
        <p:spPr>
          <a:xfrm>
            <a:off x="-4176" y="-4305"/>
            <a:ext cx="12200350" cy="6866611"/>
          </a:xfrm>
          <a:prstGeom prst="rect">
            <a:avLst/>
          </a:prstGeom>
        </p:spPr>
      </p:pic>
      <p:sp>
        <p:nvSpPr>
          <p:cNvPr id="7" name="Google Shape;281;p40">
            <a:extLst>
              <a:ext uri="{FF2B5EF4-FFF2-40B4-BE49-F238E27FC236}">
                <a16:creationId xmlns:a16="http://schemas.microsoft.com/office/drawing/2014/main" id="{BE2ED3AC-D0C5-41E4-BA1C-D861575821B2}"/>
              </a:ext>
            </a:extLst>
          </p:cNvPr>
          <p:cNvSpPr txBox="1">
            <a:spLocks/>
          </p:cNvSpPr>
          <p:nvPr/>
        </p:nvSpPr>
        <p:spPr>
          <a:xfrm>
            <a:off x="2902200" y="245928"/>
            <a:ext cx="6387600" cy="803241"/>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chemeClr val="dk1"/>
              </a:buClr>
              <a:buSzPts val="1100"/>
              <a:buFont typeface="Arial"/>
              <a:buNone/>
            </a:pPr>
            <a:r>
              <a:rPr lang="en-US" sz="4000">
                <a:latin typeface="Gill Sans MT" panose="020B0502020104020203" pitchFamily="34" charset="0"/>
              </a:rPr>
              <a:t>Refugees and Asylum Seekers</a:t>
            </a:r>
          </a:p>
        </p:txBody>
      </p:sp>
      <p:sp>
        <p:nvSpPr>
          <p:cNvPr id="14" name="Google Shape;282;p40">
            <a:extLst>
              <a:ext uri="{FF2B5EF4-FFF2-40B4-BE49-F238E27FC236}">
                <a16:creationId xmlns:a16="http://schemas.microsoft.com/office/drawing/2014/main" id="{FF5A5FF9-B230-4941-8F69-684E3C775E07}"/>
              </a:ext>
            </a:extLst>
          </p:cNvPr>
          <p:cNvSpPr txBox="1">
            <a:spLocks noGrp="1"/>
          </p:cNvSpPr>
          <p:nvPr>
            <p:ph type="title"/>
          </p:nvPr>
        </p:nvSpPr>
        <p:spPr>
          <a:xfrm>
            <a:off x="1010473" y="1522397"/>
            <a:ext cx="10980557" cy="1074815"/>
          </a:xfrm>
          <a:prstGeom prst="rect">
            <a:avLst/>
          </a:prstGeom>
        </p:spPr>
        <p:txBody>
          <a:bodyPr spcFirstLastPara="1" wrap="square" lIns="91425" tIns="91425" rIns="91425" bIns="91425" anchor="ctr" anchorCtr="0">
            <a:noAutofit/>
          </a:bodyPr>
          <a:lstStyle/>
          <a:p>
            <a:pPr algn="l"/>
            <a:r>
              <a:rPr lang="en-US" sz="2400">
                <a:solidFill>
                  <a:srgbClr val="6B1E74"/>
                </a:solidFill>
                <a:latin typeface="Gill Sans MT" panose="020B0502020104020203" pitchFamily="34" charset="0"/>
              </a:rPr>
              <a:t>In other words, the difference between refugees and asylum seekers lies not in their stories, but in their official, legal status: </a:t>
            </a:r>
            <a:br>
              <a:rPr lang="en-US" sz="1800">
                <a:solidFill>
                  <a:srgbClr val="6B1E74"/>
                </a:solidFill>
                <a:latin typeface="Gill Sans MT" panose="020B0502020104020203" pitchFamily="34" charset="0"/>
              </a:rPr>
            </a:br>
            <a:br>
              <a:rPr lang="en-US" sz="1800">
                <a:solidFill>
                  <a:srgbClr val="6B1E74"/>
                </a:solidFill>
                <a:latin typeface="Gill Sans MT" panose="020B0502020104020203" pitchFamily="34" charset="0"/>
              </a:rPr>
            </a:br>
            <a:endParaRPr lang="en-US" sz="1800">
              <a:solidFill>
                <a:srgbClr val="6B1E74"/>
              </a:solidFill>
              <a:latin typeface="Gill Sans MT" panose="020B0502020104020203" pitchFamily="34" charset="0"/>
            </a:endParaRPr>
          </a:p>
        </p:txBody>
      </p:sp>
      <p:sp>
        <p:nvSpPr>
          <p:cNvPr id="15" name="Rectangle 14">
            <a:extLst>
              <a:ext uri="{FF2B5EF4-FFF2-40B4-BE49-F238E27FC236}">
                <a16:creationId xmlns:a16="http://schemas.microsoft.com/office/drawing/2014/main" id="{36675736-3C0B-4E41-98C5-30812B7BBAB5}"/>
              </a:ext>
            </a:extLst>
          </p:cNvPr>
          <p:cNvSpPr/>
          <p:nvPr/>
        </p:nvSpPr>
        <p:spPr>
          <a:xfrm>
            <a:off x="2532302" y="3070440"/>
            <a:ext cx="3457554" cy="1569660"/>
          </a:xfrm>
          <a:prstGeom prst="rect">
            <a:avLst/>
          </a:prstGeom>
        </p:spPr>
        <p:txBody>
          <a:bodyPr wrap="square">
            <a:spAutoFit/>
          </a:bodyPr>
          <a:lstStyle/>
          <a:p>
            <a:r>
              <a:rPr lang="en-US" sz="2400" b="1">
                <a:solidFill>
                  <a:srgbClr val="6B1E74"/>
                </a:solidFill>
                <a:latin typeface="Gill Sans MT" panose="020B0502020104020203" pitchFamily="34" charset="0"/>
              </a:rPr>
              <a:t>Refugees</a:t>
            </a:r>
            <a:r>
              <a:rPr lang="en-US" sz="2400">
                <a:solidFill>
                  <a:srgbClr val="6B1E74"/>
                </a:solidFill>
                <a:latin typeface="Gill Sans MT" panose="020B0502020104020203" pitchFamily="34" charset="0"/>
              </a:rPr>
              <a:t> have already received refugee status; </a:t>
            </a:r>
            <a:r>
              <a:rPr lang="en-US" sz="2400" b="1">
                <a:solidFill>
                  <a:srgbClr val="6B1E74"/>
                </a:solidFill>
                <a:latin typeface="Gill Sans MT" panose="020B0502020104020203" pitchFamily="34" charset="0"/>
              </a:rPr>
              <a:t>asylum seekers </a:t>
            </a:r>
            <a:r>
              <a:rPr lang="en-US" sz="2400">
                <a:solidFill>
                  <a:srgbClr val="6B1E74"/>
                </a:solidFill>
                <a:latin typeface="Gill Sans MT" panose="020B0502020104020203" pitchFamily="34" charset="0"/>
              </a:rPr>
              <a:t>are seeking protected status. </a:t>
            </a:r>
            <a:endParaRPr lang="en-US" sz="2400"/>
          </a:p>
        </p:txBody>
      </p:sp>
      <p:pic>
        <p:nvPicPr>
          <p:cNvPr id="16" name="Graphic 15" descr="Arrow Slight curve">
            <a:extLst>
              <a:ext uri="{FF2B5EF4-FFF2-40B4-BE49-F238E27FC236}">
                <a16:creationId xmlns:a16="http://schemas.microsoft.com/office/drawing/2014/main" id="{F5E175E6-E370-456B-B410-06E02FB9C4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473" y="3078596"/>
            <a:ext cx="1293443" cy="1293443"/>
          </a:xfrm>
          <a:prstGeom prst="rect">
            <a:avLst/>
          </a:prstGeom>
        </p:spPr>
      </p:pic>
      <p:pic>
        <p:nvPicPr>
          <p:cNvPr id="17" name="Picture 16">
            <a:extLst>
              <a:ext uri="{FF2B5EF4-FFF2-40B4-BE49-F238E27FC236}">
                <a16:creationId xmlns:a16="http://schemas.microsoft.com/office/drawing/2014/main" id="{0A34C74B-0FA8-4BE2-BFE9-FBFEBE42502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565727" y="2058844"/>
            <a:ext cx="5626354" cy="3526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143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 picture containing graphical user interface&#10;&#10;Description automatically generated">
            <a:extLst>
              <a:ext uri="{FF2B5EF4-FFF2-40B4-BE49-F238E27FC236}">
                <a16:creationId xmlns:a16="http://schemas.microsoft.com/office/drawing/2014/main" id="{D13EF0EE-90EC-363A-D013-4EBC53F73482}"/>
              </a:ext>
            </a:extLst>
          </p:cNvPr>
          <p:cNvPicPr>
            <a:picLocks noChangeAspect="1"/>
          </p:cNvPicPr>
          <p:nvPr/>
        </p:nvPicPr>
        <p:blipFill>
          <a:blip r:embed="rId3"/>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BFEEB64F-6237-4E45-91C9-FD320F51F96C}"/>
              </a:ext>
            </a:extLst>
          </p:cNvPr>
          <p:cNvSpPr>
            <a:spLocks noGrp="1"/>
          </p:cNvSpPr>
          <p:nvPr>
            <p:ph type="title"/>
          </p:nvPr>
        </p:nvSpPr>
        <p:spPr>
          <a:xfrm>
            <a:off x="838200" y="579413"/>
            <a:ext cx="10515600" cy="1325563"/>
          </a:xfrm>
        </p:spPr>
        <p:txBody>
          <a:bodyPr/>
          <a:lstStyle/>
          <a:p>
            <a:pPr algn="ctr"/>
            <a:r>
              <a:rPr lang="en-US" sz="4000" b="1">
                <a:latin typeface="Gill Sans MT" panose="020B0502020104020203" pitchFamily="34" charset="0"/>
              </a:rPr>
              <a:t>What is Neighbor to Neighbor?</a:t>
            </a:r>
            <a:r>
              <a:rPr lang="en-US" sz="4000">
                <a:latin typeface="Gill Sans MT" panose="020B0502020104020203" pitchFamily="34" charset="0"/>
              </a:rPr>
              <a:t>​</a:t>
            </a:r>
            <a:br>
              <a:rPr lang="en-US"/>
            </a:br>
            <a:endParaRPr lang="en-US"/>
          </a:p>
        </p:txBody>
      </p:sp>
      <p:sp>
        <p:nvSpPr>
          <p:cNvPr id="3" name="Content Placeholder 2">
            <a:extLst>
              <a:ext uri="{FF2B5EF4-FFF2-40B4-BE49-F238E27FC236}">
                <a16:creationId xmlns:a16="http://schemas.microsoft.com/office/drawing/2014/main" id="{FDF6374B-4AC9-514C-91F2-A0C627A7A40D}"/>
              </a:ext>
            </a:extLst>
          </p:cNvPr>
          <p:cNvSpPr>
            <a:spLocks noGrp="1"/>
          </p:cNvSpPr>
          <p:nvPr>
            <p:ph idx="1"/>
          </p:nvPr>
        </p:nvSpPr>
        <p:spPr>
          <a:xfrm>
            <a:off x="281745" y="1587260"/>
            <a:ext cx="6083837" cy="4668116"/>
          </a:xfrm>
        </p:spPr>
        <p:txBody>
          <a:bodyPr vert="horz" lIns="91440" tIns="45720" rIns="91440" bIns="45720" rtlCol="0" anchor="t">
            <a:normAutofit/>
          </a:bodyPr>
          <a:lstStyle/>
          <a:p>
            <a:pPr marL="0" indent="0" fontAlgn="base">
              <a:lnSpc>
                <a:spcPct val="110000"/>
              </a:lnSpc>
              <a:buNone/>
            </a:pPr>
            <a:r>
              <a:rPr lang="en-US" sz="3000">
                <a:solidFill>
                  <a:srgbClr val="6B1E74"/>
                </a:solidFill>
                <a:latin typeface="Gill Sans MT"/>
              </a:rPr>
              <a:t>Neighbor to Neighbor is a program of Episcopal Migration Ministries (EMM) that equips congregations and community groups to welcome and accompany asylum seekers and Afghan newcomers through a model known as community sponsorship.</a:t>
            </a:r>
            <a:endParaRPr lang="en-US"/>
          </a:p>
          <a:p>
            <a:pPr marL="0" indent="0">
              <a:lnSpc>
                <a:spcPct val="110000"/>
              </a:lnSpc>
              <a:buNone/>
            </a:pPr>
            <a:endParaRPr lang="en-US" sz="3000"/>
          </a:p>
        </p:txBody>
      </p:sp>
      <p:pic>
        <p:nvPicPr>
          <p:cNvPr id="7" name="Picture 6">
            <a:extLst>
              <a:ext uri="{FF2B5EF4-FFF2-40B4-BE49-F238E27FC236}">
                <a16:creationId xmlns:a16="http://schemas.microsoft.com/office/drawing/2014/main" id="{37CD8FC4-F297-458C-B732-113849CF2DC8}"/>
              </a:ext>
            </a:extLst>
          </p:cNvPr>
          <p:cNvPicPr>
            <a:picLocks noChangeAspect="1"/>
          </p:cNvPicPr>
          <p:nvPr/>
        </p:nvPicPr>
        <p:blipFill>
          <a:blip r:embed="rId4"/>
          <a:stretch>
            <a:fillRect/>
          </a:stretch>
        </p:blipFill>
        <p:spPr>
          <a:xfrm>
            <a:off x="6938286" y="1714351"/>
            <a:ext cx="5253580" cy="3507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526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picture containing graphical user interface&#10;&#10;Description automatically generated">
            <a:extLst>
              <a:ext uri="{FF2B5EF4-FFF2-40B4-BE49-F238E27FC236}">
                <a16:creationId xmlns:a16="http://schemas.microsoft.com/office/drawing/2014/main" id="{94D6D5AB-FFEB-C420-BA9E-605E3B3DD861}"/>
              </a:ext>
            </a:extLst>
          </p:cNvPr>
          <p:cNvPicPr>
            <a:picLocks noChangeAspect="1"/>
          </p:cNvPicPr>
          <p:nvPr/>
        </p:nvPicPr>
        <p:blipFill>
          <a:blip r:embed="rId3"/>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4FD4E94E-4164-400F-B372-6B60C32909DD}"/>
              </a:ext>
            </a:extLst>
          </p:cNvPr>
          <p:cNvSpPr>
            <a:spLocks noGrp="1"/>
          </p:cNvSpPr>
          <p:nvPr>
            <p:ph type="title"/>
          </p:nvPr>
        </p:nvSpPr>
        <p:spPr>
          <a:xfrm>
            <a:off x="838200" y="803537"/>
            <a:ext cx="10515600" cy="881784"/>
          </a:xfrm>
        </p:spPr>
        <p:txBody>
          <a:bodyPr>
            <a:normAutofit/>
          </a:bodyPr>
          <a:lstStyle/>
          <a:p>
            <a:pPr algn="ctr"/>
            <a:r>
              <a:rPr lang="en-US" sz="4000"/>
              <a:t>Community Sponsorship</a:t>
            </a:r>
            <a:endParaRPr lang="en-US"/>
          </a:p>
        </p:txBody>
      </p:sp>
      <p:sp>
        <p:nvSpPr>
          <p:cNvPr id="3" name="Content Placeholder 2">
            <a:extLst>
              <a:ext uri="{FF2B5EF4-FFF2-40B4-BE49-F238E27FC236}">
                <a16:creationId xmlns:a16="http://schemas.microsoft.com/office/drawing/2014/main" id="{3B9BD9ED-C87E-4605-97F7-0EAE2DCE8E52}"/>
              </a:ext>
            </a:extLst>
          </p:cNvPr>
          <p:cNvSpPr>
            <a:spLocks noGrp="1"/>
          </p:cNvSpPr>
          <p:nvPr>
            <p:ph idx="1"/>
          </p:nvPr>
        </p:nvSpPr>
        <p:spPr>
          <a:xfrm>
            <a:off x="545927" y="1819034"/>
            <a:ext cx="10745244" cy="3285539"/>
          </a:xfrm>
        </p:spPr>
        <p:txBody>
          <a:bodyPr vert="horz" lIns="91440" tIns="45720" rIns="91440" bIns="45720" rtlCol="0" anchor="t">
            <a:normAutofit/>
          </a:bodyPr>
          <a:lstStyle/>
          <a:p>
            <a:pPr marL="0" indent="0" algn="ctr">
              <a:lnSpc>
                <a:spcPct val="150000"/>
              </a:lnSpc>
              <a:buNone/>
            </a:pPr>
            <a:r>
              <a:rPr lang="en-US" sz="2700" i="1">
                <a:latin typeface="Gill Sans MT"/>
              </a:rPr>
              <a:t>the pairing of refugees (or other refugee-like populations, like asylum seekers)</a:t>
            </a:r>
            <a:br>
              <a:rPr lang="en-US" sz="2700" i="1">
                <a:latin typeface="Gill Sans MT"/>
              </a:rPr>
            </a:br>
            <a:r>
              <a:rPr lang="en-US" sz="2700" i="1">
                <a:latin typeface="Gill Sans MT"/>
              </a:rPr>
              <a:t>with Groups of individuals (e.g., local clubs, businesses, university communities , faith groups, sports teams, book clubs) who commit to providing clearly defined financial and/or in-kind contributions and volunteer services to support their welcome and integration </a:t>
            </a:r>
            <a:endParaRPr lang="en-US" sz="2700" i="1"/>
          </a:p>
        </p:txBody>
      </p:sp>
    </p:spTree>
    <p:extLst>
      <p:ext uri="{BB962C8B-B14F-4D97-AF65-F5344CB8AC3E}">
        <p14:creationId xmlns:p14="http://schemas.microsoft.com/office/powerpoint/2010/main" val="164510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 picture containing graphical user interface&#10;&#10;Description automatically generated">
            <a:extLst>
              <a:ext uri="{FF2B5EF4-FFF2-40B4-BE49-F238E27FC236}">
                <a16:creationId xmlns:a16="http://schemas.microsoft.com/office/drawing/2014/main" id="{16999DB4-864C-AF08-F473-6B24E93B3F7C}"/>
              </a:ext>
            </a:extLst>
          </p:cNvPr>
          <p:cNvPicPr>
            <a:picLocks noChangeAspect="1"/>
          </p:cNvPicPr>
          <p:nvPr/>
        </p:nvPicPr>
        <p:blipFill>
          <a:blip r:embed="rId3"/>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B9B864FB-6925-D94A-AFBA-852A9C1AE5D8}"/>
              </a:ext>
            </a:extLst>
          </p:cNvPr>
          <p:cNvSpPr>
            <a:spLocks noGrp="1"/>
          </p:cNvSpPr>
          <p:nvPr>
            <p:ph type="title"/>
          </p:nvPr>
        </p:nvSpPr>
        <p:spPr>
          <a:xfrm>
            <a:off x="441048" y="197316"/>
            <a:ext cx="11309903" cy="1325563"/>
          </a:xfrm>
        </p:spPr>
        <p:txBody>
          <a:bodyPr>
            <a:normAutofit/>
          </a:bodyPr>
          <a:lstStyle/>
          <a:p>
            <a:r>
              <a:rPr lang="en-US" sz="3600" b="1">
                <a:latin typeface="Gill Sans MT"/>
              </a:rPr>
              <a:t>Neighbor to Neighbor is divided into two tracks:</a:t>
            </a:r>
            <a:endParaRPr lang="en-US" sz="2800" b="1">
              <a:cs typeface="Calibri Light"/>
            </a:endParaRPr>
          </a:p>
        </p:txBody>
      </p:sp>
      <p:sp>
        <p:nvSpPr>
          <p:cNvPr id="3" name="Content Placeholder 2">
            <a:extLst>
              <a:ext uri="{FF2B5EF4-FFF2-40B4-BE49-F238E27FC236}">
                <a16:creationId xmlns:a16="http://schemas.microsoft.com/office/drawing/2014/main" id="{CCF8E69D-1C71-8F42-8C1E-93AD12894DBE}"/>
              </a:ext>
            </a:extLst>
          </p:cNvPr>
          <p:cNvSpPr>
            <a:spLocks noGrp="1"/>
          </p:cNvSpPr>
          <p:nvPr>
            <p:ph idx="1"/>
          </p:nvPr>
        </p:nvSpPr>
        <p:spPr>
          <a:xfrm>
            <a:off x="1056216" y="1672773"/>
            <a:ext cx="3987018" cy="4351338"/>
          </a:xfrm>
        </p:spPr>
        <p:txBody>
          <a:bodyPr vert="horz" lIns="91440" tIns="45720" rIns="91440" bIns="45720" rtlCol="0" anchor="t">
            <a:normAutofit/>
          </a:bodyPr>
          <a:lstStyle/>
          <a:p>
            <a:pPr marL="0" indent="0" algn="ctr">
              <a:buNone/>
            </a:pPr>
            <a:r>
              <a:rPr lang="en-US" sz="3200" b="1">
                <a:solidFill>
                  <a:srgbClr val="0070C0"/>
                </a:solidFill>
                <a:latin typeface="Gill Sans MT"/>
              </a:rPr>
              <a:t>TRACK 1:</a:t>
            </a:r>
            <a:br>
              <a:rPr lang="en-US" sz="3200" b="1">
                <a:solidFill>
                  <a:srgbClr val="0070C0"/>
                </a:solidFill>
                <a:latin typeface="Gill Sans MT"/>
              </a:rPr>
            </a:br>
            <a:br>
              <a:rPr lang="en-US" b="1">
                <a:latin typeface="Gill Sans MT"/>
              </a:rPr>
            </a:br>
            <a:r>
              <a:rPr lang="en-US" sz="2800">
                <a:solidFill>
                  <a:srgbClr val="6B1E74"/>
                </a:solidFill>
                <a:latin typeface="Gill Sans MT"/>
              </a:rPr>
              <a:t>Connects asylum seekers to faith communities who will serve as their community sponsor</a:t>
            </a:r>
            <a:endParaRPr lang="en-US">
              <a:latin typeface="Gill Sans MT"/>
            </a:endParaRPr>
          </a:p>
        </p:txBody>
      </p:sp>
      <p:sp>
        <p:nvSpPr>
          <p:cNvPr id="10" name="Content Placeholder 2">
            <a:extLst>
              <a:ext uri="{FF2B5EF4-FFF2-40B4-BE49-F238E27FC236}">
                <a16:creationId xmlns:a16="http://schemas.microsoft.com/office/drawing/2014/main" id="{A1565180-57CF-47E1-ABF4-22FE4027BCCA}"/>
              </a:ext>
            </a:extLst>
          </p:cNvPr>
          <p:cNvSpPr txBox="1">
            <a:spLocks/>
          </p:cNvSpPr>
          <p:nvPr/>
        </p:nvSpPr>
        <p:spPr>
          <a:xfrm>
            <a:off x="6650808" y="1672773"/>
            <a:ext cx="469150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solidFill>
                  <a:srgbClr val="0070C0"/>
                </a:solidFill>
                <a:latin typeface="Gill Sans MT"/>
              </a:rPr>
              <a:t>TRACK 2:</a:t>
            </a:r>
            <a:r>
              <a:rPr lang="en-US" sz="3200" b="1">
                <a:solidFill>
                  <a:srgbClr val="6B1E74"/>
                </a:solidFill>
                <a:latin typeface="Gill Sans MT"/>
              </a:rPr>
              <a:t> </a:t>
            </a:r>
            <a:br>
              <a:rPr lang="en-US" sz="3200" b="1">
                <a:solidFill>
                  <a:srgbClr val="6B1E74"/>
                </a:solidFill>
                <a:latin typeface="Gill Sans MT"/>
              </a:rPr>
            </a:br>
            <a:br>
              <a:rPr lang="en-US">
                <a:latin typeface="Gill Sans MT"/>
              </a:rPr>
            </a:br>
            <a:r>
              <a:rPr lang="en-US">
                <a:solidFill>
                  <a:srgbClr val="6B1E74"/>
                </a:solidFill>
                <a:latin typeface="Gill Sans MT"/>
              </a:rPr>
              <a:t>Connects newly arriving Afghans to faith communities and other community groups to serve as community sponsors via the Sponsor Circle program. </a:t>
            </a:r>
            <a:endParaRPr lang="en-US"/>
          </a:p>
        </p:txBody>
      </p:sp>
      <p:cxnSp>
        <p:nvCxnSpPr>
          <p:cNvPr id="14" name="Straight Arrow Connector 13">
            <a:extLst>
              <a:ext uri="{FF2B5EF4-FFF2-40B4-BE49-F238E27FC236}">
                <a16:creationId xmlns:a16="http://schemas.microsoft.com/office/drawing/2014/main" id="{94B18143-ACE9-47F1-8E71-9B58B5C7D530}"/>
              </a:ext>
            </a:extLst>
          </p:cNvPr>
          <p:cNvCxnSpPr/>
          <p:nvPr/>
        </p:nvCxnSpPr>
        <p:spPr>
          <a:xfrm>
            <a:off x="5796950" y="1720970"/>
            <a:ext cx="0" cy="3623092"/>
          </a:xfrm>
          <a:prstGeom prst="straightConnector1">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467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graphical user interface&#10;&#10;Description automatically generated">
            <a:extLst>
              <a:ext uri="{FF2B5EF4-FFF2-40B4-BE49-F238E27FC236}">
                <a16:creationId xmlns:a16="http://schemas.microsoft.com/office/drawing/2014/main" id="{14FBB351-602A-910D-93D5-7E3FA9677132}"/>
              </a:ext>
            </a:extLst>
          </p:cNvPr>
          <p:cNvPicPr>
            <a:picLocks noChangeAspect="1"/>
          </p:cNvPicPr>
          <p:nvPr/>
        </p:nvPicPr>
        <p:blipFill>
          <a:blip r:embed="rId3"/>
          <a:stretch>
            <a:fillRect/>
          </a:stretch>
        </p:blipFill>
        <p:spPr>
          <a:xfrm>
            <a:off x="-4176" y="-4305"/>
            <a:ext cx="12200350" cy="6866611"/>
          </a:xfrm>
          <a:prstGeom prst="rect">
            <a:avLst/>
          </a:prstGeom>
        </p:spPr>
      </p:pic>
      <p:pic>
        <p:nvPicPr>
          <p:cNvPr id="6" name="Content Placeholder 5">
            <a:extLst>
              <a:ext uri="{FF2B5EF4-FFF2-40B4-BE49-F238E27FC236}">
                <a16:creationId xmlns:a16="http://schemas.microsoft.com/office/drawing/2014/main" id="{57F1AB4F-865E-42FF-ABB9-7E42898C467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6083"/>
          <a:stretch/>
        </p:blipFill>
        <p:spPr>
          <a:xfrm>
            <a:off x="643467" y="1979091"/>
            <a:ext cx="10905066" cy="2942160"/>
          </a:xfrm>
          <a:prstGeom prst="rect">
            <a:avLst/>
          </a:prstGeom>
        </p:spPr>
      </p:pic>
      <p:sp>
        <p:nvSpPr>
          <p:cNvPr id="7" name="Rectangle 6">
            <a:extLst>
              <a:ext uri="{FF2B5EF4-FFF2-40B4-BE49-F238E27FC236}">
                <a16:creationId xmlns:a16="http://schemas.microsoft.com/office/drawing/2014/main" id="{73EB0929-29AF-4284-868E-B0666C33446D}"/>
              </a:ext>
            </a:extLst>
          </p:cNvPr>
          <p:cNvSpPr/>
          <p:nvPr/>
        </p:nvSpPr>
        <p:spPr>
          <a:xfrm>
            <a:off x="1745632" y="4386138"/>
            <a:ext cx="8355678" cy="523220"/>
          </a:xfrm>
          <a:prstGeom prst="rect">
            <a:avLst/>
          </a:prstGeom>
        </p:spPr>
        <p:txBody>
          <a:bodyPr wrap="square" lIns="91440" tIns="45720" rIns="91440" bIns="45720" anchor="t">
            <a:spAutoFit/>
          </a:bodyPr>
          <a:lstStyle/>
          <a:p>
            <a:pPr algn="ctr"/>
            <a:endParaRPr lang="en-US" sz="2800" b="1">
              <a:solidFill>
                <a:srgbClr val="6B1E74"/>
              </a:solidFill>
              <a:latin typeface="Gill Sans MT" panose="020B0502020104020203" pitchFamily="34" charset="0"/>
            </a:endParaRPr>
          </a:p>
        </p:txBody>
      </p:sp>
      <p:sp>
        <p:nvSpPr>
          <p:cNvPr id="8" name="Rectangle 7">
            <a:extLst>
              <a:ext uri="{FF2B5EF4-FFF2-40B4-BE49-F238E27FC236}">
                <a16:creationId xmlns:a16="http://schemas.microsoft.com/office/drawing/2014/main" id="{1B2F0BAB-8C7A-46EE-8534-86768B95F885}"/>
              </a:ext>
            </a:extLst>
          </p:cNvPr>
          <p:cNvSpPr/>
          <p:nvPr/>
        </p:nvSpPr>
        <p:spPr>
          <a:xfrm>
            <a:off x="2277595" y="4558666"/>
            <a:ext cx="7291754" cy="63094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rgbClr val="6B1E74"/>
                </a:solidFill>
                <a:latin typeface="Gill Sans MT"/>
              </a:rPr>
              <a:t>Track 1</a:t>
            </a:r>
          </a:p>
        </p:txBody>
      </p:sp>
    </p:spTree>
    <p:extLst>
      <p:ext uri="{BB962C8B-B14F-4D97-AF65-F5344CB8AC3E}">
        <p14:creationId xmlns:p14="http://schemas.microsoft.com/office/powerpoint/2010/main" val="2457595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A picture containing graphical user interface&#10;&#10;Description automatically generated">
            <a:extLst>
              <a:ext uri="{FF2B5EF4-FFF2-40B4-BE49-F238E27FC236}">
                <a16:creationId xmlns:a16="http://schemas.microsoft.com/office/drawing/2014/main" id="{C6D02A44-3FA5-EEB0-8339-B09C913616D2}"/>
              </a:ext>
            </a:extLst>
          </p:cNvPr>
          <p:cNvPicPr>
            <a:picLocks noChangeAspect="1"/>
          </p:cNvPicPr>
          <p:nvPr/>
        </p:nvPicPr>
        <p:blipFill>
          <a:blip r:embed="rId3"/>
          <a:stretch>
            <a:fillRect/>
          </a:stretch>
        </p:blipFill>
        <p:spPr>
          <a:xfrm>
            <a:off x="-4176" y="-4305"/>
            <a:ext cx="12200350" cy="6866611"/>
          </a:xfrm>
          <a:prstGeom prst="rect">
            <a:avLst/>
          </a:prstGeom>
        </p:spPr>
      </p:pic>
      <p:sp>
        <p:nvSpPr>
          <p:cNvPr id="9" name="Google Shape;293;p41">
            <a:extLst>
              <a:ext uri="{FF2B5EF4-FFF2-40B4-BE49-F238E27FC236}">
                <a16:creationId xmlns:a16="http://schemas.microsoft.com/office/drawing/2014/main" id="{F9A459C6-AA35-472F-8CC5-D37122B7B09C}"/>
              </a:ext>
            </a:extLst>
          </p:cNvPr>
          <p:cNvSpPr txBox="1">
            <a:spLocks/>
          </p:cNvSpPr>
          <p:nvPr/>
        </p:nvSpPr>
        <p:spPr>
          <a:xfrm>
            <a:off x="3617748" y="93808"/>
            <a:ext cx="6008594" cy="1723077"/>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1100"/>
              <a:buFont typeface="Arial"/>
              <a:buNone/>
            </a:pPr>
            <a:r>
              <a:rPr lang="en-US" sz="4000">
                <a:latin typeface="Gill Sans MT" panose="020B0502020104020203" pitchFamily="34" charset="0"/>
              </a:rPr>
              <a:t>Grounds for Asylum</a:t>
            </a:r>
          </a:p>
        </p:txBody>
      </p:sp>
      <p:sp>
        <p:nvSpPr>
          <p:cNvPr id="12" name="Google Shape;294;p41">
            <a:extLst>
              <a:ext uri="{FF2B5EF4-FFF2-40B4-BE49-F238E27FC236}">
                <a16:creationId xmlns:a16="http://schemas.microsoft.com/office/drawing/2014/main" id="{048975E2-3EE2-4F22-84CA-3FEF94B60067}"/>
              </a:ext>
            </a:extLst>
          </p:cNvPr>
          <p:cNvSpPr txBox="1">
            <a:spLocks/>
          </p:cNvSpPr>
          <p:nvPr/>
        </p:nvSpPr>
        <p:spPr>
          <a:xfrm>
            <a:off x="6389519" y="1558305"/>
            <a:ext cx="5236631" cy="387946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SzPts val="1100"/>
              <a:buNone/>
            </a:pPr>
            <a:r>
              <a:rPr lang="en-US" sz="2200">
                <a:solidFill>
                  <a:srgbClr val="6B1E74"/>
                </a:solidFill>
                <a:latin typeface="Gill Sans MT"/>
              </a:rPr>
              <a:t>Everyone applying for asylum must show that they have been persecuted, or have a well-founded fear of persecution, in their home country on account of race, religion, nationality, membership in a particular social group, or political opinion. </a:t>
            </a:r>
            <a:br>
              <a:rPr lang="en-US" sz="2200">
                <a:latin typeface="Gill Sans MT" panose="020B0502020104020203" pitchFamily="34" charset="0"/>
              </a:rPr>
            </a:br>
            <a:endParaRPr lang="en-US" sz="2200">
              <a:solidFill>
                <a:srgbClr val="6B1E74"/>
              </a:solidFill>
              <a:latin typeface="Gill Sans MT" panose="020B0502020104020203" pitchFamily="34" charset="0"/>
            </a:endParaRPr>
          </a:p>
        </p:txBody>
      </p:sp>
      <p:pic>
        <p:nvPicPr>
          <p:cNvPr id="13" name="Picture 12">
            <a:extLst>
              <a:ext uri="{FF2B5EF4-FFF2-40B4-BE49-F238E27FC236}">
                <a16:creationId xmlns:a16="http://schemas.microsoft.com/office/drawing/2014/main" id="{CF97440B-8CC4-427B-B3AC-4316D86E0F1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362" y="1639433"/>
            <a:ext cx="5737525" cy="3523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068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A picture containing graphical user interface&#10;&#10;Description automatically generated">
            <a:extLst>
              <a:ext uri="{FF2B5EF4-FFF2-40B4-BE49-F238E27FC236}">
                <a16:creationId xmlns:a16="http://schemas.microsoft.com/office/drawing/2014/main" id="{3E8B8157-D47F-2EDE-4B8C-62AB8059B04B}"/>
              </a:ext>
            </a:extLst>
          </p:cNvPr>
          <p:cNvPicPr>
            <a:picLocks noChangeAspect="1"/>
          </p:cNvPicPr>
          <p:nvPr/>
        </p:nvPicPr>
        <p:blipFill>
          <a:blip r:embed="rId3"/>
          <a:stretch>
            <a:fillRect/>
          </a:stretch>
        </p:blipFill>
        <p:spPr>
          <a:xfrm>
            <a:off x="-4176" y="-4305"/>
            <a:ext cx="12200350" cy="6866611"/>
          </a:xfrm>
          <a:prstGeom prst="rect">
            <a:avLst/>
          </a:prstGeom>
        </p:spPr>
      </p:pic>
      <p:sp>
        <p:nvSpPr>
          <p:cNvPr id="9" name="Google Shape;432;p51">
            <a:extLst>
              <a:ext uri="{FF2B5EF4-FFF2-40B4-BE49-F238E27FC236}">
                <a16:creationId xmlns:a16="http://schemas.microsoft.com/office/drawing/2014/main" id="{6F7427A2-09E1-4D07-9F8B-EC2D81623ED9}"/>
              </a:ext>
            </a:extLst>
          </p:cNvPr>
          <p:cNvSpPr txBox="1">
            <a:spLocks/>
          </p:cNvSpPr>
          <p:nvPr/>
        </p:nvSpPr>
        <p:spPr>
          <a:xfrm>
            <a:off x="2105723" y="607515"/>
            <a:ext cx="7699200" cy="548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DM Serif Display"/>
              <a:buNone/>
              <a:defRPr sz="3200" b="0" i="0" u="none" strike="noStrike" cap="none">
                <a:solidFill>
                  <a:schemeClr val="dk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dk1"/>
              </a:buClr>
              <a:buSzPts val="3200"/>
              <a:buFont typeface="DM Serif Display"/>
              <a:buNone/>
              <a:defRPr sz="3200" b="0" i="0" u="none" strike="noStrike" cap="none">
                <a:solidFill>
                  <a:schemeClr val="dk1"/>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dk1"/>
              </a:buClr>
              <a:buSzPts val="3200"/>
              <a:buFont typeface="DM Serif Display"/>
              <a:buNone/>
              <a:defRPr sz="3200" b="0" i="0" u="none" strike="noStrike" cap="none">
                <a:solidFill>
                  <a:schemeClr val="dk1"/>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dk1"/>
              </a:buClr>
              <a:buSzPts val="3200"/>
              <a:buFont typeface="DM Serif Display"/>
              <a:buNone/>
              <a:defRPr sz="3200" b="0" i="0" u="none" strike="noStrike" cap="none">
                <a:solidFill>
                  <a:schemeClr val="dk1"/>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dk1"/>
              </a:buClr>
              <a:buSzPts val="3200"/>
              <a:buFont typeface="DM Serif Display"/>
              <a:buNone/>
              <a:defRPr sz="3200" b="0" i="0" u="none" strike="noStrike" cap="none">
                <a:solidFill>
                  <a:schemeClr val="dk1"/>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dk1"/>
              </a:buClr>
              <a:buSzPts val="3200"/>
              <a:buFont typeface="DM Serif Display"/>
              <a:buNone/>
              <a:defRPr sz="3200" b="0" i="0" u="none" strike="noStrike" cap="none">
                <a:solidFill>
                  <a:schemeClr val="dk1"/>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dk1"/>
              </a:buClr>
              <a:buSzPts val="3200"/>
              <a:buFont typeface="DM Serif Display"/>
              <a:buNone/>
              <a:defRPr sz="3200" b="0" i="0" u="none" strike="noStrike" cap="none">
                <a:solidFill>
                  <a:schemeClr val="dk1"/>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dk1"/>
              </a:buClr>
              <a:buSzPts val="3200"/>
              <a:buFont typeface="DM Serif Display"/>
              <a:buNone/>
              <a:defRPr sz="3200" b="0" i="0" u="none" strike="noStrike" cap="none">
                <a:solidFill>
                  <a:schemeClr val="dk1"/>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dk1"/>
              </a:buClr>
              <a:buSzPts val="3200"/>
              <a:buFont typeface="DM Serif Display"/>
              <a:buNone/>
              <a:defRPr sz="3200" b="0" i="0" u="none" strike="noStrike" cap="none">
                <a:solidFill>
                  <a:schemeClr val="dk1"/>
                </a:solidFill>
                <a:latin typeface="DM Serif Display"/>
                <a:ea typeface="DM Serif Display"/>
                <a:cs typeface="DM Serif Display"/>
                <a:sym typeface="DM Serif Display"/>
              </a:defRPr>
            </a:lvl9pPr>
          </a:lstStyle>
          <a:p>
            <a:r>
              <a:rPr lang="en-US" sz="4000">
                <a:latin typeface="Gill Sans MT" panose="020B0502020104020203" pitchFamily="34" charset="0"/>
              </a:rPr>
              <a:t>The Asylum Process</a:t>
            </a:r>
          </a:p>
        </p:txBody>
      </p:sp>
      <p:sp>
        <p:nvSpPr>
          <p:cNvPr id="12" name="Content Placeholder 11">
            <a:extLst>
              <a:ext uri="{FF2B5EF4-FFF2-40B4-BE49-F238E27FC236}">
                <a16:creationId xmlns:a16="http://schemas.microsoft.com/office/drawing/2014/main" id="{C0F49D37-688D-4A10-B174-F86C86BCF393}"/>
              </a:ext>
            </a:extLst>
          </p:cNvPr>
          <p:cNvSpPr>
            <a:spLocks noGrp="1"/>
          </p:cNvSpPr>
          <p:nvPr>
            <p:ph idx="1"/>
          </p:nvPr>
        </p:nvSpPr>
        <p:spPr>
          <a:xfrm>
            <a:off x="1569720" y="1829297"/>
            <a:ext cx="10515600" cy="1810817"/>
          </a:xfrm>
          <a:prstGeom prst="rect">
            <a:avLst/>
          </a:prstGeom>
        </p:spPr>
        <p:txBody>
          <a:bodyPr wrap="square">
            <a:spAutoFit/>
          </a:bodyPr>
          <a:lstStyle/>
          <a:p>
            <a:pPr marL="0" lvl="0" indent="0">
              <a:lnSpc>
                <a:spcPct val="115000"/>
              </a:lnSpc>
              <a:buNone/>
            </a:pPr>
            <a:r>
              <a:rPr lang="en-US" sz="2400">
                <a:solidFill>
                  <a:srgbClr val="6B1E74"/>
                </a:solidFill>
                <a:latin typeface="Gill Sans MT" panose="020B0502020104020203" pitchFamily="34" charset="0"/>
                <a:ea typeface="Oxygen"/>
                <a:cs typeface="Oxygen"/>
                <a:sym typeface="Oxygen"/>
              </a:rPr>
              <a:t>The U.S. asylum process is lengthy and difficult: it takes between six months and several years to complete</a:t>
            </a:r>
          </a:p>
          <a:p>
            <a:pPr marL="0" lvl="0" indent="0">
              <a:lnSpc>
                <a:spcPct val="115000"/>
              </a:lnSpc>
              <a:buNone/>
            </a:pPr>
            <a:endParaRPr lang="en-US" sz="1800">
              <a:solidFill>
                <a:srgbClr val="6B1E74"/>
              </a:solidFill>
              <a:latin typeface="Gill Sans MT" panose="020B0502020104020203" pitchFamily="34" charset="0"/>
              <a:ea typeface="Oxygen"/>
              <a:cs typeface="Oxygen"/>
              <a:sym typeface="Oxygen"/>
            </a:endParaRPr>
          </a:p>
          <a:p>
            <a:pPr marL="0" lvl="0" indent="0">
              <a:lnSpc>
                <a:spcPct val="115000"/>
              </a:lnSpc>
              <a:buNone/>
            </a:pPr>
            <a:endParaRPr lang="en-US" sz="1800">
              <a:solidFill>
                <a:srgbClr val="6B1E74"/>
              </a:solidFill>
              <a:latin typeface="Gill Sans MT" panose="020B0502020104020203" pitchFamily="34" charset="0"/>
              <a:ea typeface="Oxygen"/>
              <a:cs typeface="Oxygen"/>
              <a:sym typeface="Oxygen"/>
            </a:endParaRPr>
          </a:p>
        </p:txBody>
      </p:sp>
      <p:sp>
        <p:nvSpPr>
          <p:cNvPr id="13" name="Google Shape;438;p51">
            <a:extLst>
              <a:ext uri="{FF2B5EF4-FFF2-40B4-BE49-F238E27FC236}">
                <a16:creationId xmlns:a16="http://schemas.microsoft.com/office/drawing/2014/main" id="{968EF7CF-75A6-4614-9668-340ED33CF18C}"/>
              </a:ext>
            </a:extLst>
          </p:cNvPr>
          <p:cNvSpPr txBox="1">
            <a:spLocks/>
          </p:cNvSpPr>
          <p:nvPr/>
        </p:nvSpPr>
        <p:spPr>
          <a:xfrm>
            <a:off x="1569720" y="3175461"/>
            <a:ext cx="6927591" cy="46465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Oxygen"/>
              <a:buChar char="●"/>
              <a:defRPr sz="16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1600"/>
              </a:spcBef>
              <a:spcAft>
                <a:spcPts val="160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0" indent="0">
              <a:buSzPts val="1100"/>
              <a:buNone/>
            </a:pPr>
            <a:r>
              <a:rPr lang="en-US" sz="2400">
                <a:solidFill>
                  <a:srgbClr val="6B1E74"/>
                </a:solidFill>
                <a:latin typeface="Gill Sans MT"/>
                <a:ea typeface="DM Serif Display"/>
                <a:cs typeface="DM Serif Display"/>
                <a:sym typeface="DM Serif Display"/>
              </a:rPr>
              <a:t>Courts currently have a significant backlog of cases </a:t>
            </a:r>
            <a:endParaRPr lang="en-US" sz="1800">
              <a:solidFill>
                <a:srgbClr val="6B1E74"/>
              </a:solidFill>
              <a:latin typeface="Gill Sans MT"/>
              <a:ea typeface="DM Serif Display"/>
              <a:cs typeface="DM Serif Display"/>
            </a:endParaRPr>
          </a:p>
        </p:txBody>
      </p:sp>
      <p:sp>
        <p:nvSpPr>
          <p:cNvPr id="14" name="Rectangle 13">
            <a:extLst>
              <a:ext uri="{FF2B5EF4-FFF2-40B4-BE49-F238E27FC236}">
                <a16:creationId xmlns:a16="http://schemas.microsoft.com/office/drawing/2014/main" id="{C3F9F2B6-0DE9-4B66-88A9-1F3DBAA87F88}"/>
              </a:ext>
            </a:extLst>
          </p:cNvPr>
          <p:cNvSpPr/>
          <p:nvPr/>
        </p:nvSpPr>
        <p:spPr>
          <a:xfrm>
            <a:off x="1569720" y="4089922"/>
            <a:ext cx="10515600" cy="1235788"/>
          </a:xfrm>
          <a:prstGeom prst="rect">
            <a:avLst/>
          </a:prstGeom>
        </p:spPr>
        <p:txBody>
          <a:bodyPr wrap="square" lIns="91440" tIns="45720" rIns="91440" bIns="45720" anchor="t">
            <a:spAutoFit/>
          </a:bodyPr>
          <a:lstStyle/>
          <a:p>
            <a:pPr>
              <a:lnSpc>
                <a:spcPct val="115000"/>
              </a:lnSpc>
            </a:pPr>
            <a:r>
              <a:rPr lang="en-US" sz="2400">
                <a:solidFill>
                  <a:srgbClr val="6B1E74"/>
                </a:solidFill>
                <a:latin typeface="Gill Sans MT"/>
              </a:rPr>
              <a:t>Once asylum seekers apply for asylum, and after a waiting period, they can apply to work legally - but no benefits or medical coverage are granted.</a:t>
            </a:r>
          </a:p>
          <a:p>
            <a:pPr lvl="0">
              <a:lnSpc>
                <a:spcPct val="115000"/>
              </a:lnSpc>
            </a:pPr>
            <a:endParaRPr lang="en-US">
              <a:solidFill>
                <a:schemeClr val="dk2"/>
              </a:solidFill>
              <a:latin typeface="Gill Sans MT" panose="020B0502020104020203" pitchFamily="34" charset="0"/>
              <a:ea typeface="Oxygen"/>
              <a:cs typeface="Oxygen"/>
              <a:sym typeface="Oxygen"/>
            </a:endParaRPr>
          </a:p>
        </p:txBody>
      </p:sp>
      <p:sp>
        <p:nvSpPr>
          <p:cNvPr id="6" name="Oval 5">
            <a:extLst>
              <a:ext uri="{FF2B5EF4-FFF2-40B4-BE49-F238E27FC236}">
                <a16:creationId xmlns:a16="http://schemas.microsoft.com/office/drawing/2014/main" id="{F4F1B160-3273-B153-CAA4-0FF1391223A1}"/>
              </a:ext>
            </a:extLst>
          </p:cNvPr>
          <p:cNvSpPr/>
          <p:nvPr/>
        </p:nvSpPr>
        <p:spPr>
          <a:xfrm>
            <a:off x="701457" y="1938401"/>
            <a:ext cx="657617" cy="65761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6FB970F-F4F2-4FE9-5277-21764A2240C8}"/>
              </a:ext>
            </a:extLst>
          </p:cNvPr>
          <p:cNvSpPr/>
          <p:nvPr/>
        </p:nvSpPr>
        <p:spPr>
          <a:xfrm>
            <a:off x="701456" y="3044866"/>
            <a:ext cx="657617" cy="6576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C33595-352F-C411-DE1E-26F7A4D5BCA4}"/>
              </a:ext>
            </a:extLst>
          </p:cNvPr>
          <p:cNvSpPr/>
          <p:nvPr/>
        </p:nvSpPr>
        <p:spPr>
          <a:xfrm>
            <a:off x="701455" y="4203523"/>
            <a:ext cx="657617" cy="65761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382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picture containing graphical user interface&#10;&#10;Description automatically generated">
            <a:extLst>
              <a:ext uri="{FF2B5EF4-FFF2-40B4-BE49-F238E27FC236}">
                <a16:creationId xmlns:a16="http://schemas.microsoft.com/office/drawing/2014/main" id="{B7554BC1-BCAC-8BF4-3CF3-1748E6624522}"/>
              </a:ext>
            </a:extLst>
          </p:cNvPr>
          <p:cNvPicPr>
            <a:picLocks noChangeAspect="1"/>
          </p:cNvPicPr>
          <p:nvPr/>
        </p:nvPicPr>
        <p:blipFill>
          <a:blip r:embed="rId3"/>
          <a:stretch>
            <a:fillRect/>
          </a:stretch>
        </p:blipFill>
        <p:spPr>
          <a:xfrm>
            <a:off x="-4176" y="-4305"/>
            <a:ext cx="12200350" cy="6866611"/>
          </a:xfrm>
          <a:prstGeom prst="rect">
            <a:avLst/>
          </a:prstGeom>
        </p:spPr>
      </p:pic>
      <p:sp>
        <p:nvSpPr>
          <p:cNvPr id="9" name="Google Shape;649;p61">
            <a:extLst>
              <a:ext uri="{FF2B5EF4-FFF2-40B4-BE49-F238E27FC236}">
                <a16:creationId xmlns:a16="http://schemas.microsoft.com/office/drawing/2014/main" id="{FFE8C0C2-5AF6-4609-A979-74BD82F945C1}"/>
              </a:ext>
            </a:extLst>
          </p:cNvPr>
          <p:cNvSpPr txBox="1">
            <a:spLocks noGrp="1"/>
          </p:cNvSpPr>
          <p:nvPr>
            <p:ph type="title"/>
          </p:nvPr>
        </p:nvSpPr>
        <p:spPr>
          <a:xfrm>
            <a:off x="1920240" y="609454"/>
            <a:ext cx="7696200"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latin typeface="Gill Sans MT"/>
              </a:rPr>
              <a:t>Grant of Asylum</a:t>
            </a:r>
          </a:p>
        </p:txBody>
      </p:sp>
      <p:pic>
        <p:nvPicPr>
          <p:cNvPr id="12" name="Picture 11">
            <a:extLst>
              <a:ext uri="{FF2B5EF4-FFF2-40B4-BE49-F238E27FC236}">
                <a16:creationId xmlns:a16="http://schemas.microsoft.com/office/drawing/2014/main" id="{5E89F1D8-E0E1-4ED9-9D18-95DC8E950C0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454374" y="1711354"/>
            <a:ext cx="5722198" cy="3814799"/>
          </a:xfrm>
          <a:prstGeom prst="rect">
            <a:avLst/>
          </a:prstGeom>
          <a:ln>
            <a:noFill/>
          </a:ln>
          <a:effectLst>
            <a:outerShdw blurRad="292100" dist="139700" dir="2700000" algn="tl" rotWithShape="0">
              <a:srgbClr val="333333">
                <a:alpha val="65000"/>
              </a:srgbClr>
            </a:outerShdw>
          </a:effectLst>
        </p:spPr>
      </p:pic>
      <p:sp>
        <p:nvSpPr>
          <p:cNvPr id="15" name="Google Shape;650;p61">
            <a:extLst>
              <a:ext uri="{FF2B5EF4-FFF2-40B4-BE49-F238E27FC236}">
                <a16:creationId xmlns:a16="http://schemas.microsoft.com/office/drawing/2014/main" id="{C244D030-4658-4942-9DCC-951C07793E68}"/>
              </a:ext>
            </a:extLst>
          </p:cNvPr>
          <p:cNvSpPr txBox="1">
            <a:spLocks/>
          </p:cNvSpPr>
          <p:nvPr/>
        </p:nvSpPr>
        <p:spPr>
          <a:xfrm>
            <a:off x="799576" y="3136275"/>
            <a:ext cx="4813226" cy="9994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Oxygen"/>
              <a:buChar char="●"/>
              <a:defRPr sz="16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1600"/>
              </a:spcBef>
              <a:spcAft>
                <a:spcPts val="160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27000" indent="0">
              <a:buNone/>
            </a:pPr>
            <a:r>
              <a:rPr lang="en-US" sz="2000">
                <a:solidFill>
                  <a:srgbClr val="6B1E74"/>
                </a:solidFill>
                <a:latin typeface="Gill Sans MT" panose="020B0502020104020203" pitchFamily="34" charset="0"/>
              </a:rPr>
              <a:t>Asylees can also apply to have some family members join them in the U.S. </a:t>
            </a:r>
          </a:p>
          <a:p>
            <a:pPr marL="0" indent="0" algn="ctr">
              <a:spcBef>
                <a:spcPts val="1600"/>
              </a:spcBef>
              <a:spcAft>
                <a:spcPts val="1600"/>
              </a:spcAft>
              <a:buFont typeface="Oxygen"/>
              <a:buNone/>
            </a:pPr>
            <a:endParaRPr lang="en-US"/>
          </a:p>
        </p:txBody>
      </p:sp>
      <p:sp>
        <p:nvSpPr>
          <p:cNvPr id="16" name="Google Shape;650;p61">
            <a:extLst>
              <a:ext uri="{FF2B5EF4-FFF2-40B4-BE49-F238E27FC236}">
                <a16:creationId xmlns:a16="http://schemas.microsoft.com/office/drawing/2014/main" id="{658ED0FC-BF19-4F0F-8A04-F78063E6BE1E}"/>
              </a:ext>
            </a:extLst>
          </p:cNvPr>
          <p:cNvSpPr txBox="1">
            <a:spLocks/>
          </p:cNvSpPr>
          <p:nvPr/>
        </p:nvSpPr>
        <p:spPr>
          <a:xfrm>
            <a:off x="799576" y="4400154"/>
            <a:ext cx="4873433" cy="9994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1"/>
              </a:buClr>
              <a:buSzPts val="1600"/>
              <a:buFont typeface="Oxygen"/>
              <a:buChar char="●"/>
              <a:defRPr sz="16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160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1600"/>
              </a:spcBef>
              <a:spcAft>
                <a:spcPts val="160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27000" indent="0">
              <a:buNone/>
            </a:pPr>
            <a:r>
              <a:rPr lang="en-US" sz="2000">
                <a:solidFill>
                  <a:srgbClr val="6B1E74"/>
                </a:solidFill>
                <a:latin typeface="Gill Sans MT" panose="020B0502020104020203" pitchFamily="34" charset="0"/>
              </a:rPr>
              <a:t>A year after being granted asylum, asylees are eligible to apply for a green card. </a:t>
            </a:r>
          </a:p>
          <a:p>
            <a:pPr marL="0" indent="0" algn="ctr">
              <a:spcBef>
                <a:spcPts val="1600"/>
              </a:spcBef>
              <a:spcAft>
                <a:spcPts val="1600"/>
              </a:spcAft>
              <a:buFont typeface="Oxygen"/>
              <a:buNone/>
            </a:pPr>
            <a:endParaRPr lang="en-US"/>
          </a:p>
        </p:txBody>
      </p:sp>
      <p:sp>
        <p:nvSpPr>
          <p:cNvPr id="17" name="Rectangle 16">
            <a:extLst>
              <a:ext uri="{FF2B5EF4-FFF2-40B4-BE49-F238E27FC236}">
                <a16:creationId xmlns:a16="http://schemas.microsoft.com/office/drawing/2014/main" id="{74EA51DE-706A-400A-B5F0-D0B1084296BD}"/>
              </a:ext>
            </a:extLst>
          </p:cNvPr>
          <p:cNvSpPr/>
          <p:nvPr/>
        </p:nvSpPr>
        <p:spPr>
          <a:xfrm>
            <a:off x="799576" y="1710983"/>
            <a:ext cx="5128053" cy="1015663"/>
          </a:xfrm>
          <a:prstGeom prst="rect">
            <a:avLst/>
          </a:prstGeom>
        </p:spPr>
        <p:txBody>
          <a:bodyPr wrap="square">
            <a:spAutoFit/>
          </a:bodyPr>
          <a:lstStyle/>
          <a:p>
            <a:pPr marL="127000" indent="0">
              <a:buNone/>
            </a:pPr>
            <a:r>
              <a:rPr lang="en-US" sz="2000">
                <a:solidFill>
                  <a:srgbClr val="6B1E74"/>
                </a:solidFill>
                <a:latin typeface="Gill Sans MT" panose="020B0502020104020203" pitchFamily="34" charset="0"/>
              </a:rPr>
              <a:t>Those few who are granted asylum (asylees) become eligible for public benefits, SSI and Medicaid and are able to work legally.</a:t>
            </a:r>
          </a:p>
        </p:txBody>
      </p:sp>
      <p:sp>
        <p:nvSpPr>
          <p:cNvPr id="18" name="Google Shape;657;p61">
            <a:extLst>
              <a:ext uri="{FF2B5EF4-FFF2-40B4-BE49-F238E27FC236}">
                <a16:creationId xmlns:a16="http://schemas.microsoft.com/office/drawing/2014/main" id="{0FF60392-C03B-4135-8A1E-ABD5C99F5598}"/>
              </a:ext>
            </a:extLst>
          </p:cNvPr>
          <p:cNvSpPr/>
          <p:nvPr/>
        </p:nvSpPr>
        <p:spPr>
          <a:xfrm>
            <a:off x="562698" y="1878925"/>
            <a:ext cx="236878" cy="233081"/>
          </a:xfrm>
          <a:prstGeom prst="ellipse">
            <a:avLst/>
          </a:prstGeom>
          <a:solidFill>
            <a:srgbClr val="7030A0"/>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57;p61">
            <a:extLst>
              <a:ext uri="{FF2B5EF4-FFF2-40B4-BE49-F238E27FC236}">
                <a16:creationId xmlns:a16="http://schemas.microsoft.com/office/drawing/2014/main" id="{40652886-4C3C-4E1C-8F2A-9D3C8BE18561}"/>
              </a:ext>
            </a:extLst>
          </p:cNvPr>
          <p:cNvSpPr/>
          <p:nvPr/>
        </p:nvSpPr>
        <p:spPr>
          <a:xfrm>
            <a:off x="562698" y="3259814"/>
            <a:ext cx="236878" cy="233081"/>
          </a:xfrm>
          <a:prstGeom prst="ellipse">
            <a:avLst/>
          </a:prstGeom>
          <a:solidFill>
            <a:srgbClr val="7030A0"/>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57;p61">
            <a:extLst>
              <a:ext uri="{FF2B5EF4-FFF2-40B4-BE49-F238E27FC236}">
                <a16:creationId xmlns:a16="http://schemas.microsoft.com/office/drawing/2014/main" id="{21151139-9D95-416C-BAD9-A31BE3AE1B0A}"/>
              </a:ext>
            </a:extLst>
          </p:cNvPr>
          <p:cNvSpPr/>
          <p:nvPr/>
        </p:nvSpPr>
        <p:spPr>
          <a:xfrm>
            <a:off x="562698" y="4523693"/>
            <a:ext cx="236878" cy="233081"/>
          </a:xfrm>
          <a:prstGeom prst="ellipse">
            <a:avLst/>
          </a:prstGeom>
          <a:solidFill>
            <a:srgbClr val="7030A0"/>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497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graphical user interface&#10;&#10;Description automatically generated">
            <a:extLst>
              <a:ext uri="{FF2B5EF4-FFF2-40B4-BE49-F238E27FC236}">
                <a16:creationId xmlns:a16="http://schemas.microsoft.com/office/drawing/2014/main" id="{67333A9C-9C80-C5EF-2EBE-8E9860AB38E9}"/>
              </a:ext>
            </a:extLst>
          </p:cNvPr>
          <p:cNvPicPr>
            <a:picLocks noChangeAspect="1"/>
          </p:cNvPicPr>
          <p:nvPr/>
        </p:nvPicPr>
        <p:blipFill>
          <a:blip r:embed="rId3"/>
          <a:stretch>
            <a:fillRect/>
          </a:stretch>
        </p:blipFill>
        <p:spPr>
          <a:xfrm>
            <a:off x="-4176" y="-4305"/>
            <a:ext cx="12200350" cy="6866611"/>
          </a:xfrm>
          <a:prstGeom prst="rect">
            <a:avLst/>
          </a:prstGeom>
        </p:spPr>
      </p:pic>
      <p:pic>
        <p:nvPicPr>
          <p:cNvPr id="6" name="Content Placeholder 5">
            <a:extLst>
              <a:ext uri="{FF2B5EF4-FFF2-40B4-BE49-F238E27FC236}">
                <a16:creationId xmlns:a16="http://schemas.microsoft.com/office/drawing/2014/main" id="{57F1AB4F-865E-42FF-ABB9-7E42898C467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4349"/>
          <a:stretch/>
        </p:blipFill>
        <p:spPr>
          <a:xfrm>
            <a:off x="643467" y="1816135"/>
            <a:ext cx="10905066" cy="3011171"/>
          </a:xfrm>
          <a:prstGeom prst="rect">
            <a:avLst/>
          </a:prstGeom>
        </p:spPr>
      </p:pic>
      <p:sp>
        <p:nvSpPr>
          <p:cNvPr id="7" name="Rectangle 6">
            <a:extLst>
              <a:ext uri="{FF2B5EF4-FFF2-40B4-BE49-F238E27FC236}">
                <a16:creationId xmlns:a16="http://schemas.microsoft.com/office/drawing/2014/main" id="{73EB0929-29AF-4284-868E-B0666C33446D}"/>
              </a:ext>
            </a:extLst>
          </p:cNvPr>
          <p:cNvSpPr/>
          <p:nvPr/>
        </p:nvSpPr>
        <p:spPr>
          <a:xfrm>
            <a:off x="1745632" y="4386138"/>
            <a:ext cx="8355678" cy="523220"/>
          </a:xfrm>
          <a:prstGeom prst="rect">
            <a:avLst/>
          </a:prstGeom>
        </p:spPr>
        <p:txBody>
          <a:bodyPr wrap="square" lIns="91440" tIns="45720" rIns="91440" bIns="45720" anchor="t">
            <a:spAutoFit/>
          </a:bodyPr>
          <a:lstStyle/>
          <a:p>
            <a:pPr algn="ctr"/>
            <a:endParaRPr lang="en-US" sz="2800" b="1">
              <a:solidFill>
                <a:srgbClr val="6B1E74"/>
              </a:solidFill>
              <a:latin typeface="Gill Sans MT" panose="020B0502020104020203" pitchFamily="34" charset="0"/>
            </a:endParaRPr>
          </a:p>
        </p:txBody>
      </p:sp>
      <p:sp>
        <p:nvSpPr>
          <p:cNvPr id="8" name="Rectangle 7">
            <a:extLst>
              <a:ext uri="{FF2B5EF4-FFF2-40B4-BE49-F238E27FC236}">
                <a16:creationId xmlns:a16="http://schemas.microsoft.com/office/drawing/2014/main" id="{1B2F0BAB-8C7A-46EE-8534-86768B95F885}"/>
              </a:ext>
            </a:extLst>
          </p:cNvPr>
          <p:cNvSpPr/>
          <p:nvPr/>
        </p:nvSpPr>
        <p:spPr>
          <a:xfrm>
            <a:off x="2277595" y="4558666"/>
            <a:ext cx="7291754" cy="63094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rgbClr val="6B1E74"/>
                </a:solidFill>
                <a:latin typeface="Gill Sans MT"/>
              </a:rPr>
              <a:t>Track 2</a:t>
            </a:r>
          </a:p>
        </p:txBody>
      </p:sp>
    </p:spTree>
    <p:extLst>
      <p:ext uri="{BB962C8B-B14F-4D97-AF65-F5344CB8AC3E}">
        <p14:creationId xmlns:p14="http://schemas.microsoft.com/office/powerpoint/2010/main" val="3863094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picture containing graphical user interface&#10;&#10;Description automatically generated">
            <a:extLst>
              <a:ext uri="{FF2B5EF4-FFF2-40B4-BE49-F238E27FC236}">
                <a16:creationId xmlns:a16="http://schemas.microsoft.com/office/drawing/2014/main" id="{557AEB21-1844-ACE3-6CD7-875F67AA7114}"/>
              </a:ext>
            </a:extLst>
          </p:cNvPr>
          <p:cNvPicPr>
            <a:picLocks noChangeAspect="1"/>
          </p:cNvPicPr>
          <p:nvPr/>
        </p:nvPicPr>
        <p:blipFill>
          <a:blip r:embed="rId3"/>
          <a:stretch>
            <a:fillRect/>
          </a:stretch>
        </p:blipFill>
        <p:spPr>
          <a:xfrm>
            <a:off x="6262" y="-4305"/>
            <a:ext cx="12200350" cy="6866611"/>
          </a:xfrm>
          <a:prstGeom prst="rect">
            <a:avLst/>
          </a:prstGeom>
        </p:spPr>
      </p:pic>
      <p:sp>
        <p:nvSpPr>
          <p:cNvPr id="7" name="Rectangle 6">
            <a:extLst>
              <a:ext uri="{FF2B5EF4-FFF2-40B4-BE49-F238E27FC236}">
                <a16:creationId xmlns:a16="http://schemas.microsoft.com/office/drawing/2014/main" id="{030F0B1E-C79E-4D38-A598-2F34B4F39596}"/>
              </a:ext>
            </a:extLst>
          </p:cNvPr>
          <p:cNvSpPr/>
          <p:nvPr/>
        </p:nvSpPr>
        <p:spPr>
          <a:xfrm>
            <a:off x="7733273" y="1144591"/>
            <a:ext cx="2522073" cy="369332"/>
          </a:xfrm>
          <a:prstGeom prst="rect">
            <a:avLst/>
          </a:prstGeom>
        </p:spPr>
        <p:txBody>
          <a:bodyPr wrap="square">
            <a:spAutoFit/>
          </a:bodyPr>
          <a:lstStyle/>
          <a:p>
            <a:r>
              <a:rPr lang="en-US">
                <a:solidFill>
                  <a:srgbClr val="000000"/>
                </a:solidFill>
                <a:latin typeface="Times New Roman" panose="02020603050405020304" pitchFamily="18" charset="0"/>
              </a:rPr>
              <a:t> </a:t>
            </a:r>
            <a:endParaRPr lang="en-US"/>
          </a:p>
        </p:txBody>
      </p:sp>
      <p:sp>
        <p:nvSpPr>
          <p:cNvPr id="9" name="Rectangle 8">
            <a:extLst>
              <a:ext uri="{FF2B5EF4-FFF2-40B4-BE49-F238E27FC236}">
                <a16:creationId xmlns:a16="http://schemas.microsoft.com/office/drawing/2014/main" id="{744F5EEB-9D55-49E6-B46A-F9A7343FEF09}"/>
              </a:ext>
            </a:extLst>
          </p:cNvPr>
          <p:cNvSpPr/>
          <p:nvPr/>
        </p:nvSpPr>
        <p:spPr>
          <a:xfrm>
            <a:off x="7987693" y="1787138"/>
            <a:ext cx="2013232" cy="369332"/>
          </a:xfrm>
          <a:prstGeom prst="rect">
            <a:avLst/>
          </a:prstGeom>
        </p:spPr>
        <p:txBody>
          <a:bodyPr wrap="square">
            <a:spAutoFit/>
          </a:bodyPr>
          <a:lstStyle/>
          <a:p>
            <a:r>
              <a:rPr lang="en-US"/>
              <a:t> </a:t>
            </a:r>
          </a:p>
        </p:txBody>
      </p:sp>
      <p:sp>
        <p:nvSpPr>
          <p:cNvPr id="19" name="Google Shape;321;p44">
            <a:extLst>
              <a:ext uri="{FF2B5EF4-FFF2-40B4-BE49-F238E27FC236}">
                <a16:creationId xmlns:a16="http://schemas.microsoft.com/office/drawing/2014/main" id="{982D6052-3069-40D2-B16F-9A7C1E3F46C2}"/>
              </a:ext>
            </a:extLst>
          </p:cNvPr>
          <p:cNvSpPr txBox="1">
            <a:spLocks noGrp="1"/>
          </p:cNvSpPr>
          <p:nvPr>
            <p:ph type="title"/>
          </p:nvPr>
        </p:nvSpPr>
        <p:spPr>
          <a:xfrm>
            <a:off x="2247900" y="586241"/>
            <a:ext cx="7696200"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latin typeface="Gill Sans MT" panose="020B0502020104020203" pitchFamily="34" charset="0"/>
              </a:rPr>
              <a:t>Neighbor to  Neighbor </a:t>
            </a:r>
            <a:endParaRPr sz="4000" b="1">
              <a:latin typeface="Gill Sans MT" panose="020B0502020104020203" pitchFamily="34" charset="0"/>
            </a:endParaRPr>
          </a:p>
        </p:txBody>
      </p:sp>
      <p:pic>
        <p:nvPicPr>
          <p:cNvPr id="21" name="Picture 20">
            <a:extLst>
              <a:ext uri="{FF2B5EF4-FFF2-40B4-BE49-F238E27FC236}">
                <a16:creationId xmlns:a16="http://schemas.microsoft.com/office/drawing/2014/main" id="{74717CCC-D12A-40AF-BCA4-4D2C365631B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393958" y="2019044"/>
            <a:ext cx="4796396" cy="268231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1F75B3A3-EA5B-6242-9EA6-3ECF66427DCC}"/>
              </a:ext>
            </a:extLst>
          </p:cNvPr>
          <p:cNvSpPr txBox="1"/>
          <p:nvPr/>
        </p:nvSpPr>
        <p:spPr>
          <a:xfrm>
            <a:off x="448849" y="1710329"/>
            <a:ext cx="6231511" cy="317009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solidFill>
                  <a:srgbClr val="6B1E74"/>
                </a:solidFill>
                <a:latin typeface="Gill Sans MT"/>
              </a:rPr>
              <a:t>Neighbor to Neighbor is a program of Episcopal Migration Ministries (EMM) that equips congregations to welcome and accompany asylum seekers through a model known as community sponsorship.</a:t>
            </a:r>
          </a:p>
          <a:p>
            <a:pPr marL="285750" indent="-285750">
              <a:buFont typeface="Arial" panose="020B0604020202020204" pitchFamily="34" charset="0"/>
              <a:buChar char="•"/>
            </a:pPr>
            <a:endParaRPr lang="en-US" sz="2000">
              <a:solidFill>
                <a:srgbClr val="6B1E74"/>
              </a:solidFill>
              <a:latin typeface="Gill Sans MT" panose="020B0502020104020203" pitchFamily="34" charset="0"/>
            </a:endParaRPr>
          </a:p>
          <a:p>
            <a:pPr marL="285750" indent="-285750">
              <a:buFont typeface="Arial" panose="020B0604020202020204" pitchFamily="34" charset="0"/>
              <a:buChar char="•"/>
            </a:pPr>
            <a:r>
              <a:rPr lang="en-US" sz="2000">
                <a:solidFill>
                  <a:srgbClr val="6B1E74"/>
                </a:solidFill>
                <a:latin typeface="Gill Sans MT"/>
              </a:rPr>
              <a:t>During this unique time, EMM’s Neighbor to Neighbor program is stepping up to welcome Afghans in partnership with the Community Sponsorship Hub.</a:t>
            </a:r>
          </a:p>
          <a:p>
            <a:pPr marL="285750" indent="-285750">
              <a:buFont typeface="Arial" panose="020B0604020202020204" pitchFamily="34" charset="0"/>
              <a:buChar char="•"/>
            </a:pPr>
            <a:endParaRPr lang="en-US" sz="2000">
              <a:solidFill>
                <a:srgbClr val="6B1E74"/>
              </a:solidFill>
              <a:latin typeface="Gill Sans MT" panose="020B0502020104020203" pitchFamily="34" charset="0"/>
            </a:endParaRPr>
          </a:p>
          <a:p>
            <a:endParaRPr lang="en-US" sz="2000">
              <a:cs typeface="Calibri"/>
            </a:endParaRPr>
          </a:p>
        </p:txBody>
      </p:sp>
    </p:spTree>
    <p:extLst>
      <p:ext uri="{BB962C8B-B14F-4D97-AF65-F5344CB8AC3E}">
        <p14:creationId xmlns:p14="http://schemas.microsoft.com/office/powerpoint/2010/main" val="369958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 picture containing graphical user interface&#10;&#10;Description automatically generated">
            <a:extLst>
              <a:ext uri="{FF2B5EF4-FFF2-40B4-BE49-F238E27FC236}">
                <a16:creationId xmlns:a16="http://schemas.microsoft.com/office/drawing/2014/main" id="{76039B10-F77D-1569-1A68-8211908E7B11}"/>
              </a:ext>
            </a:extLst>
          </p:cNvPr>
          <p:cNvPicPr>
            <a:picLocks noChangeAspect="1"/>
          </p:cNvPicPr>
          <p:nvPr/>
        </p:nvPicPr>
        <p:blipFill>
          <a:blip r:embed="rId3"/>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E112D75A-5B40-A280-3DE6-A1E520272522}"/>
              </a:ext>
            </a:extLst>
          </p:cNvPr>
          <p:cNvSpPr>
            <a:spLocks noGrp="1"/>
          </p:cNvSpPr>
          <p:nvPr>
            <p:ph type="ctrTitle"/>
          </p:nvPr>
        </p:nvSpPr>
        <p:spPr>
          <a:xfrm>
            <a:off x="1524000" y="1049294"/>
            <a:ext cx="9144000" cy="2387600"/>
          </a:xfrm>
        </p:spPr>
        <p:txBody>
          <a:bodyPr/>
          <a:lstStyle/>
          <a:p>
            <a:r>
              <a:rPr lang="en-US"/>
              <a:t>Forced Displacement 101</a:t>
            </a:r>
          </a:p>
        </p:txBody>
      </p:sp>
    </p:spTree>
    <p:extLst>
      <p:ext uri="{BB962C8B-B14F-4D97-AF65-F5344CB8AC3E}">
        <p14:creationId xmlns:p14="http://schemas.microsoft.com/office/powerpoint/2010/main" val="899990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 picture containing graphical user interface&#10;&#10;Description automatically generated">
            <a:extLst>
              <a:ext uri="{FF2B5EF4-FFF2-40B4-BE49-F238E27FC236}">
                <a16:creationId xmlns:a16="http://schemas.microsoft.com/office/drawing/2014/main" id="{59FF1A23-EF32-3ED4-0CE3-21784BB14DE2}"/>
              </a:ext>
            </a:extLst>
          </p:cNvPr>
          <p:cNvPicPr>
            <a:picLocks noChangeAspect="1"/>
          </p:cNvPicPr>
          <p:nvPr/>
        </p:nvPicPr>
        <p:blipFill>
          <a:blip r:embed="rId3"/>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9BC64A0C-629F-DD42-885B-DD8424C73CA6}"/>
              </a:ext>
            </a:extLst>
          </p:cNvPr>
          <p:cNvSpPr>
            <a:spLocks noGrp="1"/>
          </p:cNvSpPr>
          <p:nvPr>
            <p:ph type="title"/>
          </p:nvPr>
        </p:nvSpPr>
        <p:spPr>
          <a:xfrm>
            <a:off x="464234" y="309440"/>
            <a:ext cx="5908430" cy="891152"/>
          </a:xfrm>
        </p:spPr>
        <p:txBody>
          <a:bodyPr>
            <a:normAutofit/>
          </a:bodyPr>
          <a:lstStyle/>
          <a:p>
            <a:r>
              <a:rPr lang="en-US" b="1">
                <a:solidFill>
                  <a:srgbClr val="7030A0"/>
                </a:solidFill>
              </a:rPr>
              <a:t>  </a:t>
            </a:r>
            <a:r>
              <a:rPr lang="en-US" sz="4000" b="1">
                <a:latin typeface="Gill Sans MT" panose="020B0502020104020203" pitchFamily="34" charset="0"/>
              </a:rPr>
              <a:t>Neighbor to Neighbor </a:t>
            </a:r>
          </a:p>
        </p:txBody>
      </p:sp>
      <p:sp>
        <p:nvSpPr>
          <p:cNvPr id="3" name="Content Placeholder 2">
            <a:extLst>
              <a:ext uri="{FF2B5EF4-FFF2-40B4-BE49-F238E27FC236}">
                <a16:creationId xmlns:a16="http://schemas.microsoft.com/office/drawing/2014/main" id="{98FF2EBD-9A25-514E-9406-52A060DE60FC}"/>
              </a:ext>
            </a:extLst>
          </p:cNvPr>
          <p:cNvSpPr>
            <a:spLocks noGrp="1"/>
          </p:cNvSpPr>
          <p:nvPr>
            <p:ph idx="1"/>
          </p:nvPr>
        </p:nvSpPr>
        <p:spPr>
          <a:xfrm>
            <a:off x="465881" y="1602338"/>
            <a:ext cx="5837136" cy="3923108"/>
          </a:xfrm>
        </p:spPr>
        <p:txBody>
          <a:bodyPr>
            <a:normAutofit lnSpcReduction="10000"/>
          </a:bodyPr>
          <a:lstStyle/>
          <a:p>
            <a:r>
              <a:rPr lang="en-US"/>
              <a:t>To accomplish this, EMM has become a “Sponsor Umbrella” through the Community Sponsorship Hub</a:t>
            </a:r>
          </a:p>
          <a:p>
            <a:endParaRPr lang="en-US"/>
          </a:p>
          <a:p>
            <a:r>
              <a:rPr lang="en-US"/>
              <a:t>Neighbor to Neighbor is inviting faith communities to become Sponsor Circles under the EMM Sponsor Umbrella</a:t>
            </a:r>
          </a:p>
          <a:p>
            <a:endParaRPr lang="en-US"/>
          </a:p>
          <a:p>
            <a:r>
              <a:rPr lang="en-US"/>
              <a:t>Sponsor Circles are teams of 5-10 people, who work together to welcome a newly arriving Afghan family</a:t>
            </a:r>
          </a:p>
        </p:txBody>
      </p:sp>
      <p:pic>
        <p:nvPicPr>
          <p:cNvPr id="7" name="Picture 6">
            <a:extLst>
              <a:ext uri="{FF2B5EF4-FFF2-40B4-BE49-F238E27FC236}">
                <a16:creationId xmlns:a16="http://schemas.microsoft.com/office/drawing/2014/main" id="{81DF4774-6340-4F9C-A07A-0BE0D9237BBF}"/>
              </a:ext>
            </a:extLst>
          </p:cNvPr>
          <p:cNvPicPr>
            <a:picLocks noChangeAspect="1"/>
          </p:cNvPicPr>
          <p:nvPr/>
        </p:nvPicPr>
        <p:blipFill>
          <a:blip r:embed="rId4"/>
          <a:stretch>
            <a:fillRect/>
          </a:stretch>
        </p:blipFill>
        <p:spPr>
          <a:xfrm>
            <a:off x="6694044" y="1601437"/>
            <a:ext cx="5485984" cy="36712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885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graphical user interface&#10;&#10;Description automatically generated">
            <a:extLst>
              <a:ext uri="{FF2B5EF4-FFF2-40B4-BE49-F238E27FC236}">
                <a16:creationId xmlns:a16="http://schemas.microsoft.com/office/drawing/2014/main" id="{F978887C-484F-4C96-C979-7D2720D6E7A4}"/>
              </a:ext>
            </a:extLst>
          </p:cNvPr>
          <p:cNvPicPr>
            <a:picLocks noChangeAspect="1"/>
          </p:cNvPicPr>
          <p:nvPr/>
        </p:nvPicPr>
        <p:blipFill>
          <a:blip r:embed="rId3"/>
          <a:stretch>
            <a:fillRect/>
          </a:stretch>
        </p:blipFill>
        <p:spPr>
          <a:xfrm>
            <a:off x="-4176" y="-4305"/>
            <a:ext cx="12200350" cy="6866611"/>
          </a:xfrm>
          <a:prstGeom prst="rect">
            <a:avLst/>
          </a:prstGeom>
        </p:spPr>
      </p:pic>
      <p:pic>
        <p:nvPicPr>
          <p:cNvPr id="6" name="Content Placeholder 5">
            <a:extLst>
              <a:ext uri="{FF2B5EF4-FFF2-40B4-BE49-F238E27FC236}">
                <a16:creationId xmlns:a16="http://schemas.microsoft.com/office/drawing/2014/main" id="{57F1AB4F-865E-42FF-ABB9-7E42898C467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4349"/>
          <a:stretch/>
        </p:blipFill>
        <p:spPr>
          <a:xfrm>
            <a:off x="643467" y="1461231"/>
            <a:ext cx="10905066" cy="3011171"/>
          </a:xfrm>
          <a:prstGeom prst="rect">
            <a:avLst/>
          </a:prstGeom>
        </p:spPr>
      </p:pic>
      <p:sp>
        <p:nvSpPr>
          <p:cNvPr id="7" name="Rectangle 6">
            <a:extLst>
              <a:ext uri="{FF2B5EF4-FFF2-40B4-BE49-F238E27FC236}">
                <a16:creationId xmlns:a16="http://schemas.microsoft.com/office/drawing/2014/main" id="{73EB0929-29AF-4284-868E-B0666C33446D}"/>
              </a:ext>
            </a:extLst>
          </p:cNvPr>
          <p:cNvSpPr/>
          <p:nvPr/>
        </p:nvSpPr>
        <p:spPr>
          <a:xfrm>
            <a:off x="1745632" y="4386138"/>
            <a:ext cx="8355678" cy="523220"/>
          </a:xfrm>
          <a:prstGeom prst="rect">
            <a:avLst/>
          </a:prstGeom>
        </p:spPr>
        <p:txBody>
          <a:bodyPr wrap="square" lIns="91440" tIns="45720" rIns="91440" bIns="45720" anchor="t">
            <a:spAutoFit/>
          </a:bodyPr>
          <a:lstStyle/>
          <a:p>
            <a:pPr algn="ctr"/>
            <a:endParaRPr lang="en-US" sz="2800" b="1">
              <a:solidFill>
                <a:srgbClr val="6B1E74"/>
              </a:solidFill>
              <a:latin typeface="Gill Sans MT" panose="020B0502020104020203" pitchFamily="34" charset="0"/>
            </a:endParaRPr>
          </a:p>
        </p:txBody>
      </p:sp>
      <p:sp>
        <p:nvSpPr>
          <p:cNvPr id="8" name="Rectangle 7">
            <a:extLst>
              <a:ext uri="{FF2B5EF4-FFF2-40B4-BE49-F238E27FC236}">
                <a16:creationId xmlns:a16="http://schemas.microsoft.com/office/drawing/2014/main" id="{1B2F0BAB-8C7A-46EE-8534-86768B95F885}"/>
              </a:ext>
            </a:extLst>
          </p:cNvPr>
          <p:cNvSpPr/>
          <p:nvPr/>
        </p:nvSpPr>
        <p:spPr>
          <a:xfrm>
            <a:off x="2277595" y="4558666"/>
            <a:ext cx="7291754" cy="63094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a:solidFill>
                  <a:srgbClr val="6B1E74"/>
                </a:solidFill>
                <a:latin typeface="Gill Sans MT"/>
              </a:rPr>
              <a:t>Possible new tracks</a:t>
            </a:r>
          </a:p>
        </p:txBody>
      </p:sp>
    </p:spTree>
    <p:extLst>
      <p:ext uri="{BB962C8B-B14F-4D97-AF65-F5344CB8AC3E}">
        <p14:creationId xmlns:p14="http://schemas.microsoft.com/office/powerpoint/2010/main" val="3834527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graphical user interface&#10;&#10;Description automatically generated">
            <a:extLst>
              <a:ext uri="{FF2B5EF4-FFF2-40B4-BE49-F238E27FC236}">
                <a16:creationId xmlns:a16="http://schemas.microsoft.com/office/drawing/2014/main" id="{6916449B-7D2B-F23F-A898-CB28EBDDAB01}"/>
              </a:ext>
            </a:extLst>
          </p:cNvPr>
          <p:cNvPicPr>
            <a:picLocks noChangeAspect="1"/>
          </p:cNvPicPr>
          <p:nvPr/>
        </p:nvPicPr>
        <p:blipFill>
          <a:blip r:embed="rId3"/>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C588FFD5-18F0-AE38-0038-215367458D9D}"/>
              </a:ext>
            </a:extLst>
          </p:cNvPr>
          <p:cNvSpPr>
            <a:spLocks noGrp="1"/>
          </p:cNvSpPr>
          <p:nvPr>
            <p:ph type="title"/>
          </p:nvPr>
        </p:nvSpPr>
        <p:spPr>
          <a:xfrm>
            <a:off x="827762" y="1179318"/>
            <a:ext cx="10515600" cy="881784"/>
          </a:xfrm>
        </p:spPr>
        <p:txBody>
          <a:bodyPr/>
          <a:lstStyle/>
          <a:p>
            <a:pPr algn="ctr"/>
            <a:r>
              <a:rPr lang="en-US" b="1">
                <a:latin typeface="Gill Sans MT"/>
              </a:rPr>
              <a:t>The 5 Phases of Neighbor to Neighbor</a:t>
            </a:r>
            <a:endParaRPr lang="en-US"/>
          </a:p>
        </p:txBody>
      </p:sp>
      <p:sp>
        <p:nvSpPr>
          <p:cNvPr id="6" name="Rectangle 5">
            <a:extLst>
              <a:ext uri="{FF2B5EF4-FFF2-40B4-BE49-F238E27FC236}">
                <a16:creationId xmlns:a16="http://schemas.microsoft.com/office/drawing/2014/main" id="{6256BECF-E6E7-45A6-47CB-2BA796F80D95}"/>
              </a:ext>
            </a:extLst>
          </p:cNvPr>
          <p:cNvSpPr/>
          <p:nvPr/>
        </p:nvSpPr>
        <p:spPr>
          <a:xfrm>
            <a:off x="1063538" y="2749331"/>
            <a:ext cx="1774520" cy="918575"/>
          </a:xfrm>
          <a:prstGeom prst="rect">
            <a:avLst/>
          </a:prstGeom>
          <a:solidFill>
            <a:srgbClr val="00B0F0"/>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a:latin typeface="Gill Sans"/>
                <a:cs typeface="Calibri"/>
              </a:rPr>
              <a:t>Discernment</a:t>
            </a:r>
            <a:endParaRPr lang="en-US" sz="2000">
              <a:latin typeface="Gill Sans"/>
            </a:endParaRPr>
          </a:p>
        </p:txBody>
      </p:sp>
      <p:sp>
        <p:nvSpPr>
          <p:cNvPr id="8" name="Oval 7">
            <a:extLst>
              <a:ext uri="{FF2B5EF4-FFF2-40B4-BE49-F238E27FC236}">
                <a16:creationId xmlns:a16="http://schemas.microsoft.com/office/drawing/2014/main" id="{4310291C-7DF2-628B-FEC6-137CED79AA16}"/>
              </a:ext>
            </a:extLst>
          </p:cNvPr>
          <p:cNvSpPr/>
          <p:nvPr/>
        </p:nvSpPr>
        <p:spPr>
          <a:xfrm>
            <a:off x="1749207" y="2547741"/>
            <a:ext cx="407096" cy="407096"/>
          </a:xfrm>
          <a:prstGeom prst="ellipse">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atin typeface="Gill Sans"/>
                <a:cs typeface="Calibri"/>
              </a:rPr>
              <a:t>1</a:t>
            </a:r>
            <a:endParaRPr lang="en-US">
              <a:latin typeface="Gill Sans"/>
            </a:endParaRPr>
          </a:p>
        </p:txBody>
      </p:sp>
      <p:sp>
        <p:nvSpPr>
          <p:cNvPr id="9" name="Rectangle 8">
            <a:extLst>
              <a:ext uri="{FF2B5EF4-FFF2-40B4-BE49-F238E27FC236}">
                <a16:creationId xmlns:a16="http://schemas.microsoft.com/office/drawing/2014/main" id="{8245D5D9-C5DF-3F51-217F-04F725A2B68C}"/>
              </a:ext>
            </a:extLst>
          </p:cNvPr>
          <p:cNvSpPr/>
          <p:nvPr/>
        </p:nvSpPr>
        <p:spPr>
          <a:xfrm>
            <a:off x="3130332" y="2749330"/>
            <a:ext cx="1774520" cy="918575"/>
          </a:xfrm>
          <a:prstGeom prst="rect">
            <a:avLst/>
          </a:prstGeom>
          <a:solidFill>
            <a:srgbClr val="00B0F0"/>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2000">
                <a:latin typeface="Gill Sans"/>
                <a:cs typeface="Calibri"/>
              </a:rPr>
              <a:t>Training</a:t>
            </a:r>
            <a:endParaRPr lang="en-US"/>
          </a:p>
        </p:txBody>
      </p:sp>
      <p:sp>
        <p:nvSpPr>
          <p:cNvPr id="10" name="Oval 9">
            <a:extLst>
              <a:ext uri="{FF2B5EF4-FFF2-40B4-BE49-F238E27FC236}">
                <a16:creationId xmlns:a16="http://schemas.microsoft.com/office/drawing/2014/main" id="{E7D08DC0-5932-0B18-DA97-D6DE7ED45D7A}"/>
              </a:ext>
            </a:extLst>
          </p:cNvPr>
          <p:cNvSpPr/>
          <p:nvPr/>
        </p:nvSpPr>
        <p:spPr>
          <a:xfrm>
            <a:off x="3816001" y="2547740"/>
            <a:ext cx="407096" cy="407096"/>
          </a:xfrm>
          <a:prstGeom prst="ellipse">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latin typeface="Gill Sans"/>
                <a:cs typeface="Calibri"/>
              </a:rPr>
              <a:t>2</a:t>
            </a:r>
            <a:endParaRPr lang="en-US">
              <a:latin typeface="Gill Sans"/>
            </a:endParaRPr>
          </a:p>
        </p:txBody>
      </p:sp>
      <p:sp>
        <p:nvSpPr>
          <p:cNvPr id="11" name="Rectangle 10">
            <a:extLst>
              <a:ext uri="{FF2B5EF4-FFF2-40B4-BE49-F238E27FC236}">
                <a16:creationId xmlns:a16="http://schemas.microsoft.com/office/drawing/2014/main" id="{CA5EF777-293F-5458-FAB4-857C219ECB6E}"/>
              </a:ext>
            </a:extLst>
          </p:cNvPr>
          <p:cNvSpPr/>
          <p:nvPr/>
        </p:nvSpPr>
        <p:spPr>
          <a:xfrm>
            <a:off x="5197126" y="2738891"/>
            <a:ext cx="1774520" cy="918575"/>
          </a:xfrm>
          <a:prstGeom prst="rect">
            <a:avLst/>
          </a:prstGeom>
          <a:solidFill>
            <a:srgbClr val="00B0F0"/>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900">
                <a:latin typeface="Gill Sans"/>
                <a:cs typeface="Calibri"/>
              </a:rPr>
              <a:t>Readiness &amp; </a:t>
            </a:r>
            <a:br>
              <a:rPr lang="en-US" sz="1900">
                <a:latin typeface="Gill Sans"/>
                <a:cs typeface="Calibri"/>
              </a:rPr>
            </a:br>
            <a:r>
              <a:rPr lang="en-US" sz="1900">
                <a:latin typeface="Gill Sans"/>
                <a:cs typeface="Calibri"/>
              </a:rPr>
              <a:t>Assessment</a:t>
            </a:r>
          </a:p>
        </p:txBody>
      </p:sp>
      <p:sp>
        <p:nvSpPr>
          <p:cNvPr id="12" name="Oval 11">
            <a:extLst>
              <a:ext uri="{FF2B5EF4-FFF2-40B4-BE49-F238E27FC236}">
                <a16:creationId xmlns:a16="http://schemas.microsoft.com/office/drawing/2014/main" id="{F508DBA5-1C99-8160-A5AE-29957DA82199}"/>
              </a:ext>
            </a:extLst>
          </p:cNvPr>
          <p:cNvSpPr/>
          <p:nvPr/>
        </p:nvSpPr>
        <p:spPr>
          <a:xfrm>
            <a:off x="5882795" y="2537301"/>
            <a:ext cx="407096" cy="407096"/>
          </a:xfrm>
          <a:prstGeom prst="ellipse">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latin typeface="Gill Sans"/>
                <a:cs typeface="Calibri"/>
              </a:rPr>
              <a:t>3</a:t>
            </a:r>
            <a:endParaRPr lang="en-US"/>
          </a:p>
        </p:txBody>
      </p:sp>
      <p:sp>
        <p:nvSpPr>
          <p:cNvPr id="13" name="Rectangle 12">
            <a:extLst>
              <a:ext uri="{FF2B5EF4-FFF2-40B4-BE49-F238E27FC236}">
                <a16:creationId xmlns:a16="http://schemas.microsoft.com/office/drawing/2014/main" id="{53009215-DCB9-8F0D-DD01-47EEE3966FAB}"/>
              </a:ext>
            </a:extLst>
          </p:cNvPr>
          <p:cNvSpPr/>
          <p:nvPr/>
        </p:nvSpPr>
        <p:spPr>
          <a:xfrm>
            <a:off x="7295235" y="2749330"/>
            <a:ext cx="1774520" cy="918575"/>
          </a:xfrm>
          <a:prstGeom prst="rect">
            <a:avLst/>
          </a:prstGeom>
          <a:solidFill>
            <a:srgbClr val="00B0F0"/>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900">
                <a:latin typeface="Gill Sans"/>
                <a:cs typeface="Calibri"/>
              </a:rPr>
              <a:t>Matching &amp; Sponsorship</a:t>
            </a:r>
            <a:endParaRPr lang="en-US" sz="1900">
              <a:cs typeface="Calibri"/>
            </a:endParaRPr>
          </a:p>
        </p:txBody>
      </p:sp>
      <p:sp>
        <p:nvSpPr>
          <p:cNvPr id="14" name="Oval 13">
            <a:extLst>
              <a:ext uri="{FF2B5EF4-FFF2-40B4-BE49-F238E27FC236}">
                <a16:creationId xmlns:a16="http://schemas.microsoft.com/office/drawing/2014/main" id="{A4345DBD-1BF8-B474-CAC7-331087CA760E}"/>
              </a:ext>
            </a:extLst>
          </p:cNvPr>
          <p:cNvSpPr/>
          <p:nvPr/>
        </p:nvSpPr>
        <p:spPr>
          <a:xfrm>
            <a:off x="7980904" y="2547740"/>
            <a:ext cx="407096" cy="407096"/>
          </a:xfrm>
          <a:prstGeom prst="ellipse">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latin typeface="Gill Sans"/>
                <a:cs typeface="Calibri"/>
              </a:rPr>
              <a:t>4</a:t>
            </a:r>
            <a:endParaRPr lang="en-US">
              <a:latin typeface="Gill Sans"/>
            </a:endParaRPr>
          </a:p>
        </p:txBody>
      </p:sp>
      <p:sp>
        <p:nvSpPr>
          <p:cNvPr id="15" name="Rectangle 14">
            <a:extLst>
              <a:ext uri="{FF2B5EF4-FFF2-40B4-BE49-F238E27FC236}">
                <a16:creationId xmlns:a16="http://schemas.microsoft.com/office/drawing/2014/main" id="{C04B85EF-05AF-62C4-068B-C211016D438E}"/>
              </a:ext>
            </a:extLst>
          </p:cNvPr>
          <p:cNvSpPr/>
          <p:nvPr/>
        </p:nvSpPr>
        <p:spPr>
          <a:xfrm>
            <a:off x="9414222" y="2759769"/>
            <a:ext cx="1774520" cy="918575"/>
          </a:xfrm>
          <a:prstGeom prst="rect">
            <a:avLst/>
          </a:prstGeom>
          <a:solidFill>
            <a:srgbClr val="00B0F0"/>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2000">
                <a:latin typeface="Gill Sans"/>
                <a:cs typeface="Calibri"/>
              </a:rPr>
              <a:t>Conclusion</a:t>
            </a:r>
            <a:endParaRPr lang="en-US"/>
          </a:p>
        </p:txBody>
      </p:sp>
      <p:sp>
        <p:nvSpPr>
          <p:cNvPr id="16" name="Oval 15">
            <a:extLst>
              <a:ext uri="{FF2B5EF4-FFF2-40B4-BE49-F238E27FC236}">
                <a16:creationId xmlns:a16="http://schemas.microsoft.com/office/drawing/2014/main" id="{13653178-A3AA-8B77-5BE4-DC76F990ACA1}"/>
              </a:ext>
            </a:extLst>
          </p:cNvPr>
          <p:cNvSpPr/>
          <p:nvPr/>
        </p:nvSpPr>
        <p:spPr>
          <a:xfrm>
            <a:off x="10099891" y="2558179"/>
            <a:ext cx="407096" cy="407096"/>
          </a:xfrm>
          <a:prstGeom prst="ellipse">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latin typeface="Gill Sans"/>
                <a:cs typeface="Calibri"/>
              </a:rPr>
              <a:t>5</a:t>
            </a:r>
          </a:p>
        </p:txBody>
      </p:sp>
    </p:spTree>
    <p:extLst>
      <p:ext uri="{BB962C8B-B14F-4D97-AF65-F5344CB8AC3E}">
        <p14:creationId xmlns:p14="http://schemas.microsoft.com/office/powerpoint/2010/main" val="335729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A picture containing graphical user interface&#10;&#10;Description automatically generated">
            <a:extLst>
              <a:ext uri="{FF2B5EF4-FFF2-40B4-BE49-F238E27FC236}">
                <a16:creationId xmlns:a16="http://schemas.microsoft.com/office/drawing/2014/main" id="{79CDC91E-7133-B74B-23C4-20A102E15A0A}"/>
              </a:ext>
            </a:extLst>
          </p:cNvPr>
          <p:cNvPicPr>
            <a:picLocks noChangeAspect="1"/>
          </p:cNvPicPr>
          <p:nvPr/>
        </p:nvPicPr>
        <p:blipFill>
          <a:blip r:embed="rId3"/>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82AB6B1A-79C1-7BAE-A4D8-8A62CD5D373C}"/>
              </a:ext>
            </a:extLst>
          </p:cNvPr>
          <p:cNvSpPr>
            <a:spLocks noGrp="1"/>
          </p:cNvSpPr>
          <p:nvPr>
            <p:ph type="title"/>
          </p:nvPr>
        </p:nvSpPr>
        <p:spPr>
          <a:xfrm>
            <a:off x="838200" y="761784"/>
            <a:ext cx="10515600" cy="881784"/>
          </a:xfrm>
        </p:spPr>
        <p:txBody>
          <a:bodyPr/>
          <a:lstStyle/>
          <a:p>
            <a:r>
              <a:rPr lang="en-US" b="1">
                <a:latin typeface="Gill Sans MT"/>
              </a:rPr>
              <a:t>Phase 1: Discernment</a:t>
            </a:r>
            <a:endParaRPr lang="en-US" b="1"/>
          </a:p>
        </p:txBody>
      </p:sp>
      <p:sp>
        <p:nvSpPr>
          <p:cNvPr id="3" name="Content Placeholder 2">
            <a:extLst>
              <a:ext uri="{FF2B5EF4-FFF2-40B4-BE49-F238E27FC236}">
                <a16:creationId xmlns:a16="http://schemas.microsoft.com/office/drawing/2014/main" id="{26C32C1C-E378-A3FA-C871-A22CB4B3F984}"/>
              </a:ext>
            </a:extLst>
          </p:cNvPr>
          <p:cNvSpPr>
            <a:spLocks noGrp="1"/>
          </p:cNvSpPr>
          <p:nvPr>
            <p:ph idx="1"/>
          </p:nvPr>
        </p:nvSpPr>
        <p:spPr>
          <a:xfrm>
            <a:off x="838200" y="2045918"/>
            <a:ext cx="10515600" cy="2366963"/>
          </a:xfrm>
        </p:spPr>
        <p:txBody>
          <a:bodyPr vert="horz" lIns="91440" tIns="45720" rIns="91440" bIns="45720" rtlCol="0" anchor="t">
            <a:normAutofit/>
          </a:bodyPr>
          <a:lstStyle/>
          <a:p>
            <a:pPr marL="0" indent="0">
              <a:buNone/>
            </a:pPr>
            <a:r>
              <a:rPr lang="en-US">
                <a:latin typeface="Gill Sans MT"/>
              </a:rPr>
              <a:t>During this phase, prospective </a:t>
            </a:r>
            <a:r>
              <a:rPr lang="en-US" err="1">
                <a:latin typeface="Gill Sans MT"/>
              </a:rPr>
              <a:t>NtN</a:t>
            </a:r>
            <a:r>
              <a:rPr lang="en-US">
                <a:latin typeface="Gill Sans MT"/>
              </a:rPr>
              <a:t> teams:</a:t>
            </a:r>
            <a:br>
              <a:rPr lang="en-US">
                <a:latin typeface="Gill Sans MT"/>
              </a:rPr>
            </a:br>
            <a:endParaRPr lang="en-US"/>
          </a:p>
          <a:p>
            <a:pPr marL="0" indent="0">
              <a:buNone/>
            </a:pPr>
            <a:r>
              <a:rPr lang="en-US">
                <a:latin typeface="Gill Sans MT"/>
              </a:rPr>
              <a:t>1. Complete an </a:t>
            </a:r>
            <a:r>
              <a:rPr lang="en-US" u="sng">
                <a:latin typeface="Gill Sans MT"/>
                <a:hlinkClick r:id="rId4"/>
              </a:rPr>
              <a:t>Initial Interest Form</a:t>
            </a:r>
            <a:endParaRPr lang="en-US"/>
          </a:p>
          <a:p>
            <a:pPr marL="0" indent="0">
              <a:buNone/>
            </a:pPr>
            <a:r>
              <a:rPr lang="en-US">
                <a:latin typeface="Gill Sans MT"/>
              </a:rPr>
              <a:t>2. Attend a Neighbor to Neighbor Information Session</a:t>
            </a:r>
          </a:p>
          <a:p>
            <a:pPr marL="0" indent="0">
              <a:buNone/>
            </a:pPr>
            <a:r>
              <a:rPr lang="en-US">
                <a:latin typeface="Gill Sans MT"/>
              </a:rPr>
              <a:t>3. Learn more about the program. </a:t>
            </a:r>
            <a:endParaRPr lang="en-US"/>
          </a:p>
        </p:txBody>
      </p:sp>
      <p:sp>
        <p:nvSpPr>
          <p:cNvPr id="9" name="Rectangle 8">
            <a:extLst>
              <a:ext uri="{FF2B5EF4-FFF2-40B4-BE49-F238E27FC236}">
                <a16:creationId xmlns:a16="http://schemas.microsoft.com/office/drawing/2014/main" id="{86385222-D016-B385-3104-D9019D0D429A}"/>
              </a:ext>
            </a:extLst>
          </p:cNvPr>
          <p:cNvSpPr/>
          <p:nvPr/>
        </p:nvSpPr>
        <p:spPr>
          <a:xfrm>
            <a:off x="9455977" y="755605"/>
            <a:ext cx="2035478" cy="1116903"/>
          </a:xfrm>
          <a:prstGeom prst="rect">
            <a:avLst/>
          </a:prstGeom>
          <a:solidFill>
            <a:srgbClr val="00B0F0"/>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a:latin typeface="Gill Sans"/>
                <a:cs typeface="Calibri"/>
              </a:rPr>
              <a:t>Discernment</a:t>
            </a:r>
            <a:endParaRPr lang="en-US" sz="2000">
              <a:latin typeface="Gill Sans"/>
            </a:endParaRPr>
          </a:p>
        </p:txBody>
      </p:sp>
      <p:sp>
        <p:nvSpPr>
          <p:cNvPr id="11" name="Oval 10">
            <a:extLst>
              <a:ext uri="{FF2B5EF4-FFF2-40B4-BE49-F238E27FC236}">
                <a16:creationId xmlns:a16="http://schemas.microsoft.com/office/drawing/2014/main" id="{0B96846D-791F-31B6-8E92-B3112BF10CEC}"/>
              </a:ext>
            </a:extLst>
          </p:cNvPr>
          <p:cNvSpPr/>
          <p:nvPr/>
        </p:nvSpPr>
        <p:spPr>
          <a:xfrm>
            <a:off x="10235590" y="512262"/>
            <a:ext cx="469726" cy="490602"/>
          </a:xfrm>
          <a:prstGeom prst="ellipse">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atin typeface="Gill Sans"/>
                <a:cs typeface="Calibri"/>
              </a:rPr>
              <a:t>1</a:t>
            </a:r>
            <a:endParaRPr lang="en-US">
              <a:latin typeface="Gill Sans"/>
            </a:endParaRPr>
          </a:p>
        </p:txBody>
      </p:sp>
    </p:spTree>
    <p:extLst>
      <p:ext uri="{BB962C8B-B14F-4D97-AF65-F5344CB8AC3E}">
        <p14:creationId xmlns:p14="http://schemas.microsoft.com/office/powerpoint/2010/main" val="4258729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rectangle&#10;&#10;Description automatically generated">
            <a:extLst>
              <a:ext uri="{FF2B5EF4-FFF2-40B4-BE49-F238E27FC236}">
                <a16:creationId xmlns:a16="http://schemas.microsoft.com/office/drawing/2014/main" id="{3468DAA4-10A0-F3EA-BF07-C813D6EA0BBD}"/>
              </a:ext>
            </a:extLst>
          </p:cNvPr>
          <p:cNvPicPr>
            <a:picLocks noChangeAspect="1"/>
          </p:cNvPicPr>
          <p:nvPr/>
        </p:nvPicPr>
        <p:blipFill>
          <a:blip r:embed="rId3"/>
          <a:stretch>
            <a:fillRect/>
          </a:stretch>
        </p:blipFill>
        <p:spPr>
          <a:xfrm>
            <a:off x="-4175" y="-4306"/>
            <a:ext cx="12200350" cy="6866611"/>
          </a:xfrm>
          <a:prstGeom prst="rect">
            <a:avLst/>
          </a:prstGeom>
        </p:spPr>
      </p:pic>
      <p:sp>
        <p:nvSpPr>
          <p:cNvPr id="2" name="Title 1">
            <a:extLst>
              <a:ext uri="{FF2B5EF4-FFF2-40B4-BE49-F238E27FC236}">
                <a16:creationId xmlns:a16="http://schemas.microsoft.com/office/drawing/2014/main" id="{AF2CAAE5-660C-DBC8-9900-ED07FEE8F953}"/>
              </a:ext>
            </a:extLst>
          </p:cNvPr>
          <p:cNvSpPr>
            <a:spLocks noGrp="1"/>
          </p:cNvSpPr>
          <p:nvPr>
            <p:ph type="title"/>
          </p:nvPr>
        </p:nvSpPr>
        <p:spPr>
          <a:xfrm>
            <a:off x="838200" y="365126"/>
            <a:ext cx="10881946" cy="881784"/>
          </a:xfrm>
        </p:spPr>
        <p:txBody>
          <a:bodyPr>
            <a:normAutofit fontScale="90000"/>
          </a:bodyPr>
          <a:lstStyle/>
          <a:p>
            <a:pPr algn="ctr"/>
            <a:r>
              <a:rPr lang="en-US" b="1">
                <a:latin typeface="Gill Sans MT"/>
              </a:rPr>
              <a:t>THE MINISTRY OF NEIGHBOR TO NEIGHBOR TEAMS</a:t>
            </a:r>
            <a:endParaRPr lang="en-US">
              <a:latin typeface="Gill Sans MT"/>
            </a:endParaRPr>
          </a:p>
        </p:txBody>
      </p:sp>
      <p:sp>
        <p:nvSpPr>
          <p:cNvPr id="3" name="Content Placeholder 2">
            <a:extLst>
              <a:ext uri="{FF2B5EF4-FFF2-40B4-BE49-F238E27FC236}">
                <a16:creationId xmlns:a16="http://schemas.microsoft.com/office/drawing/2014/main" id="{38C96E03-F4FC-DF0E-654B-6E4A15FCA460}"/>
              </a:ext>
            </a:extLst>
          </p:cNvPr>
          <p:cNvSpPr>
            <a:spLocks noGrp="1"/>
          </p:cNvSpPr>
          <p:nvPr>
            <p:ph idx="1"/>
          </p:nvPr>
        </p:nvSpPr>
        <p:spPr>
          <a:xfrm>
            <a:off x="827762" y="1304795"/>
            <a:ext cx="10515600" cy="4652963"/>
          </a:xfrm>
        </p:spPr>
        <p:txBody>
          <a:bodyPr vert="horz" lIns="91440" tIns="45720" rIns="91440" bIns="45720" rtlCol="0" anchor="t">
            <a:normAutofit/>
          </a:bodyPr>
          <a:lstStyle/>
          <a:p>
            <a:pPr algn="ctr">
              <a:buNone/>
            </a:pPr>
            <a:r>
              <a:rPr lang="en-US" b="1" i="1">
                <a:latin typeface="Gill Sans MT"/>
              </a:rPr>
              <a:t>What are the responsibilities of Neighbor to Neighbor Teams?</a:t>
            </a:r>
            <a:endParaRPr lang="en-US">
              <a:latin typeface="Gill Sans MT"/>
            </a:endParaRPr>
          </a:p>
          <a:p>
            <a:pPr>
              <a:buNone/>
            </a:pPr>
            <a:r>
              <a:rPr lang="en-US" b="1">
                <a:latin typeface="Gill Sans MT"/>
              </a:rPr>
              <a:t>FOR TRACK 1</a:t>
            </a:r>
            <a:r>
              <a:rPr lang="en-US" b="1" i="1">
                <a:latin typeface="Gill Sans MT"/>
              </a:rPr>
              <a:t> </a:t>
            </a:r>
            <a:endParaRPr lang="en-US" b="1">
              <a:latin typeface="Gill Sans MT"/>
            </a:endParaRPr>
          </a:p>
          <a:p>
            <a:pPr marL="0" indent="0">
              <a:buNone/>
            </a:pPr>
            <a:endParaRPr lang="en-US"/>
          </a:p>
        </p:txBody>
      </p:sp>
      <p:sp>
        <p:nvSpPr>
          <p:cNvPr id="4" name="Content Placeholder 2">
            <a:extLst>
              <a:ext uri="{FF2B5EF4-FFF2-40B4-BE49-F238E27FC236}">
                <a16:creationId xmlns:a16="http://schemas.microsoft.com/office/drawing/2014/main" id="{DABA1113-9525-37B1-9ECC-440A9D0BB07F}"/>
              </a:ext>
            </a:extLst>
          </p:cNvPr>
          <p:cNvSpPr txBox="1">
            <a:spLocks/>
          </p:cNvSpPr>
          <p:nvPr/>
        </p:nvSpPr>
        <p:spPr>
          <a:xfrm>
            <a:off x="838200" y="2458453"/>
            <a:ext cx="10515600" cy="3184357"/>
          </a:xfrm>
          <a:prstGeom prst="rect">
            <a:avLst/>
          </a:prstGeom>
        </p:spPr>
        <p:txBody>
          <a:bodyPr vert="horz" lIns="91440" tIns="45720" rIns="91440" bIns="45720" numCol="2"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Gill Sans MT"/>
              </a:rPr>
              <a:t>Provide housing</a:t>
            </a:r>
          </a:p>
          <a:p>
            <a:pPr>
              <a:buFont typeface="Arial"/>
              <a:buChar char="•"/>
            </a:pPr>
            <a:r>
              <a:rPr lang="en-US">
                <a:latin typeface="Gill Sans MT"/>
              </a:rPr>
              <a:t>Provide basic necessities</a:t>
            </a:r>
          </a:p>
          <a:p>
            <a:pPr>
              <a:buFont typeface="Arial"/>
              <a:buChar char="•"/>
            </a:pPr>
            <a:r>
              <a:rPr lang="en-US">
                <a:latin typeface="Gill Sans MT"/>
              </a:rPr>
              <a:t>Provide time-bound income support</a:t>
            </a:r>
          </a:p>
          <a:p>
            <a:pPr>
              <a:buFont typeface="Arial"/>
              <a:buChar char="•"/>
            </a:pPr>
            <a:r>
              <a:rPr lang="en-US">
                <a:latin typeface="Gill Sans MT"/>
              </a:rPr>
              <a:t>Assist in completing required changes of address</a:t>
            </a:r>
          </a:p>
          <a:p>
            <a:pPr>
              <a:buFont typeface="Arial"/>
              <a:buChar char="•"/>
            </a:pPr>
            <a:r>
              <a:rPr lang="en-US">
                <a:latin typeface="Gill Sans MT"/>
              </a:rPr>
              <a:t>Connect to legal assistance</a:t>
            </a:r>
          </a:p>
          <a:p>
            <a:pPr>
              <a:buFont typeface="Arial"/>
              <a:buChar char="•"/>
            </a:pPr>
            <a:r>
              <a:rPr lang="en-US">
                <a:latin typeface="Gill Sans MT"/>
              </a:rPr>
              <a:t>Support in accessing medical services</a:t>
            </a:r>
          </a:p>
          <a:p>
            <a:pPr>
              <a:buFont typeface="Arial"/>
              <a:buChar char="•"/>
            </a:pPr>
            <a:r>
              <a:rPr lang="en-US">
                <a:latin typeface="Gill Sans MT"/>
              </a:rPr>
              <a:t>Support in accessing available benefits</a:t>
            </a:r>
          </a:p>
          <a:p>
            <a:pPr>
              <a:buFont typeface="Arial"/>
              <a:buChar char="•"/>
            </a:pPr>
            <a:r>
              <a:rPr lang="en-US">
                <a:latin typeface="Gill Sans MT"/>
              </a:rPr>
              <a:t>Enroll children in school</a:t>
            </a:r>
          </a:p>
          <a:p>
            <a:pPr>
              <a:buFont typeface="Arial"/>
              <a:buChar char="•"/>
            </a:pPr>
            <a:r>
              <a:rPr lang="en-US">
                <a:latin typeface="Gill Sans MT"/>
              </a:rPr>
              <a:t>Provide English language support</a:t>
            </a:r>
          </a:p>
          <a:p>
            <a:pPr>
              <a:buFont typeface="Arial"/>
              <a:buChar char="•"/>
            </a:pPr>
            <a:r>
              <a:rPr lang="en-US">
                <a:latin typeface="Gill Sans MT"/>
              </a:rPr>
              <a:t>Provide job search advice and support</a:t>
            </a:r>
          </a:p>
          <a:p>
            <a:pPr>
              <a:buFont typeface="Arial"/>
              <a:buChar char="•"/>
            </a:pPr>
            <a:r>
              <a:rPr lang="en-US">
                <a:latin typeface="Gill Sans MT"/>
              </a:rPr>
              <a:t>Provide community orientation</a:t>
            </a:r>
          </a:p>
          <a:p>
            <a:pPr>
              <a:buFont typeface="Arial"/>
              <a:buChar char="•"/>
            </a:pPr>
            <a:r>
              <a:rPr lang="en-US">
                <a:latin typeface="Gill Sans MT"/>
              </a:rPr>
              <a:t>Complete reports required by EMM</a:t>
            </a:r>
          </a:p>
          <a:p>
            <a:pPr>
              <a:buFont typeface="Arial"/>
              <a:buChar char="•"/>
            </a:pPr>
            <a:r>
              <a:rPr lang="en-US">
                <a:latin typeface="Gill Sans MT"/>
              </a:rPr>
              <a:t>Attend monthly Communities of Practice calls with EMM</a:t>
            </a:r>
          </a:p>
          <a:p>
            <a:pPr>
              <a:buFont typeface="Arial"/>
              <a:buChar char="•"/>
            </a:pPr>
            <a:r>
              <a:rPr lang="en-US">
                <a:latin typeface="Gill Sans MT"/>
              </a:rPr>
              <a:t>Check in regularly with the </a:t>
            </a:r>
            <a:r>
              <a:rPr lang="en-US" err="1">
                <a:latin typeface="Gill Sans MT"/>
              </a:rPr>
              <a:t>NtN</a:t>
            </a:r>
            <a:r>
              <a:rPr lang="en-US">
                <a:latin typeface="Gill Sans MT"/>
              </a:rPr>
              <a:t> program manager</a:t>
            </a:r>
          </a:p>
          <a:p>
            <a:pPr marL="0" indent="0">
              <a:buFont typeface="Arial" panose="020B0604020202020204" pitchFamily="34" charset="0"/>
              <a:buNone/>
            </a:pPr>
            <a:endParaRPr lang="en-US"/>
          </a:p>
        </p:txBody>
      </p:sp>
    </p:spTree>
    <p:extLst>
      <p:ext uri="{BB962C8B-B14F-4D97-AF65-F5344CB8AC3E}">
        <p14:creationId xmlns:p14="http://schemas.microsoft.com/office/powerpoint/2010/main" val="3366069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A picture containing rectangle&#10;&#10;Description automatically generated">
            <a:extLst>
              <a:ext uri="{FF2B5EF4-FFF2-40B4-BE49-F238E27FC236}">
                <a16:creationId xmlns:a16="http://schemas.microsoft.com/office/drawing/2014/main" id="{5E074D26-CE59-8FF0-B001-0673755F5812}"/>
              </a:ext>
            </a:extLst>
          </p:cNvPr>
          <p:cNvPicPr>
            <a:picLocks noChangeAspect="1"/>
          </p:cNvPicPr>
          <p:nvPr/>
        </p:nvPicPr>
        <p:blipFill>
          <a:blip r:embed="rId3"/>
          <a:stretch>
            <a:fillRect/>
          </a:stretch>
        </p:blipFill>
        <p:spPr>
          <a:xfrm>
            <a:off x="-4175" y="-4306"/>
            <a:ext cx="12200350" cy="6866611"/>
          </a:xfrm>
          <a:prstGeom prst="rect">
            <a:avLst/>
          </a:prstGeom>
        </p:spPr>
      </p:pic>
      <p:sp>
        <p:nvSpPr>
          <p:cNvPr id="2" name="Title 1">
            <a:extLst>
              <a:ext uri="{FF2B5EF4-FFF2-40B4-BE49-F238E27FC236}">
                <a16:creationId xmlns:a16="http://schemas.microsoft.com/office/drawing/2014/main" id="{AF2CAAE5-660C-DBC8-9900-ED07FEE8F953}"/>
              </a:ext>
            </a:extLst>
          </p:cNvPr>
          <p:cNvSpPr>
            <a:spLocks noGrp="1"/>
          </p:cNvSpPr>
          <p:nvPr>
            <p:ph type="title"/>
          </p:nvPr>
        </p:nvSpPr>
        <p:spPr>
          <a:xfrm>
            <a:off x="838200" y="365126"/>
            <a:ext cx="10881946" cy="881784"/>
          </a:xfrm>
        </p:spPr>
        <p:txBody>
          <a:bodyPr>
            <a:normAutofit fontScale="90000"/>
          </a:bodyPr>
          <a:lstStyle/>
          <a:p>
            <a:pPr algn="ctr"/>
            <a:r>
              <a:rPr lang="en-US" b="1">
                <a:latin typeface="Gill Sans MT"/>
              </a:rPr>
              <a:t>THE MINISTRY OF NEIGHBOR TO NEIGHBOR TEAMS</a:t>
            </a:r>
            <a:endParaRPr lang="en-US">
              <a:latin typeface="Gill Sans MT"/>
            </a:endParaRPr>
          </a:p>
        </p:txBody>
      </p:sp>
      <p:sp>
        <p:nvSpPr>
          <p:cNvPr id="3" name="Content Placeholder 2">
            <a:extLst>
              <a:ext uri="{FF2B5EF4-FFF2-40B4-BE49-F238E27FC236}">
                <a16:creationId xmlns:a16="http://schemas.microsoft.com/office/drawing/2014/main" id="{38C96E03-F4FC-DF0E-654B-6E4A15FCA460}"/>
              </a:ext>
            </a:extLst>
          </p:cNvPr>
          <p:cNvSpPr>
            <a:spLocks noGrp="1"/>
          </p:cNvSpPr>
          <p:nvPr>
            <p:ph idx="1"/>
          </p:nvPr>
        </p:nvSpPr>
        <p:spPr>
          <a:xfrm>
            <a:off x="827762" y="1242164"/>
            <a:ext cx="10515600" cy="4652963"/>
          </a:xfrm>
        </p:spPr>
        <p:txBody>
          <a:bodyPr vert="horz" lIns="91440" tIns="45720" rIns="91440" bIns="45720" rtlCol="0" anchor="t">
            <a:normAutofit/>
          </a:bodyPr>
          <a:lstStyle/>
          <a:p>
            <a:pPr algn="ctr">
              <a:buNone/>
            </a:pPr>
            <a:r>
              <a:rPr lang="en-US" b="1" i="1">
                <a:latin typeface="Gill Sans MT"/>
              </a:rPr>
              <a:t>What are the responsibilities of Neighbor to Neighbor Teams?</a:t>
            </a:r>
            <a:endParaRPr lang="en-US">
              <a:latin typeface="Gill Sans MT"/>
            </a:endParaRPr>
          </a:p>
          <a:p>
            <a:pPr>
              <a:buNone/>
            </a:pPr>
            <a:r>
              <a:rPr lang="en-US" b="1">
                <a:latin typeface="Gill Sans MT"/>
              </a:rPr>
              <a:t>FOR TRACK 2</a:t>
            </a:r>
            <a:r>
              <a:rPr lang="en-US" b="1" i="1">
                <a:latin typeface="Gill Sans MT"/>
              </a:rPr>
              <a:t> </a:t>
            </a:r>
            <a:endParaRPr lang="en-US" b="1">
              <a:latin typeface="Gill Sans MT"/>
            </a:endParaRPr>
          </a:p>
          <a:p>
            <a:pPr marL="0" indent="0">
              <a:buNone/>
            </a:pPr>
            <a:endParaRPr lang="en-US"/>
          </a:p>
        </p:txBody>
      </p:sp>
      <p:sp>
        <p:nvSpPr>
          <p:cNvPr id="4" name="Content Placeholder 2">
            <a:extLst>
              <a:ext uri="{FF2B5EF4-FFF2-40B4-BE49-F238E27FC236}">
                <a16:creationId xmlns:a16="http://schemas.microsoft.com/office/drawing/2014/main" id="{DABA1113-9525-37B1-9ECC-440A9D0BB07F}"/>
              </a:ext>
            </a:extLst>
          </p:cNvPr>
          <p:cNvSpPr txBox="1">
            <a:spLocks/>
          </p:cNvSpPr>
          <p:nvPr/>
        </p:nvSpPr>
        <p:spPr>
          <a:xfrm>
            <a:off x="838200" y="2458453"/>
            <a:ext cx="10515600" cy="3184357"/>
          </a:xfrm>
          <a:prstGeom prst="rect">
            <a:avLst/>
          </a:prstGeom>
        </p:spPr>
        <p:txBody>
          <a:bodyPr vert="horz" lIns="91440" tIns="45720" rIns="91440" bIns="45720" numCol="2"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Secure housing</a:t>
            </a:r>
          </a:p>
          <a:p>
            <a:r>
              <a:rPr lang="en-US"/>
              <a:t>Provide basic necessities</a:t>
            </a:r>
          </a:p>
          <a:p>
            <a:r>
              <a:rPr lang="en-US"/>
              <a:t>Provide time-bound income support</a:t>
            </a:r>
          </a:p>
          <a:p>
            <a:r>
              <a:rPr lang="en-US"/>
              <a:t>Assist in completing required changes of address</a:t>
            </a:r>
          </a:p>
          <a:p>
            <a:r>
              <a:rPr lang="en-US"/>
              <a:t>Connect to legal assistance</a:t>
            </a:r>
          </a:p>
          <a:p>
            <a:r>
              <a:rPr lang="en-US"/>
              <a:t>Support in obtaining a social security card</a:t>
            </a:r>
          </a:p>
          <a:p>
            <a:r>
              <a:rPr lang="en-US"/>
              <a:t>Support in selective service registration, as appropriate</a:t>
            </a:r>
          </a:p>
          <a:p>
            <a:r>
              <a:rPr lang="en-US"/>
              <a:t>Support in accessing medical services</a:t>
            </a:r>
          </a:p>
          <a:p>
            <a:r>
              <a:rPr lang="en-US"/>
              <a:t>Support in accessing available benefits</a:t>
            </a:r>
          </a:p>
          <a:p>
            <a:r>
              <a:rPr lang="en-US"/>
              <a:t>Enroll children in school</a:t>
            </a:r>
          </a:p>
          <a:p>
            <a:r>
              <a:rPr lang="en-US"/>
              <a:t>Provide English language support</a:t>
            </a:r>
          </a:p>
          <a:p>
            <a:r>
              <a:rPr lang="en-US"/>
              <a:t>Provide job search advice and support</a:t>
            </a:r>
          </a:p>
          <a:p>
            <a:r>
              <a:rPr lang="en-US"/>
              <a:t>Provide community orientation</a:t>
            </a:r>
          </a:p>
          <a:p>
            <a:r>
              <a:rPr lang="en-US"/>
              <a:t>Complete 30- and 90-day reports as required by Sponsor Circles • Complete additional reports required by EMM</a:t>
            </a:r>
          </a:p>
          <a:p>
            <a:r>
              <a:rPr lang="en-US"/>
              <a:t>Attend monthly Communities of Practice calls with EMM</a:t>
            </a:r>
          </a:p>
          <a:p>
            <a:r>
              <a:rPr lang="en-US"/>
              <a:t>Check in regularly with the </a:t>
            </a:r>
            <a:r>
              <a:rPr lang="en-US" err="1"/>
              <a:t>NtN</a:t>
            </a:r>
            <a:r>
              <a:rPr lang="en-US"/>
              <a:t> program manager </a:t>
            </a:r>
            <a:endParaRPr lang="en-US">
              <a:effectLst/>
            </a:endParaRPr>
          </a:p>
        </p:txBody>
      </p:sp>
    </p:spTree>
    <p:extLst>
      <p:ext uri="{BB962C8B-B14F-4D97-AF65-F5344CB8AC3E}">
        <p14:creationId xmlns:p14="http://schemas.microsoft.com/office/powerpoint/2010/main" val="2724827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rectangle&#10;&#10;Description automatically generated">
            <a:extLst>
              <a:ext uri="{FF2B5EF4-FFF2-40B4-BE49-F238E27FC236}">
                <a16:creationId xmlns:a16="http://schemas.microsoft.com/office/drawing/2014/main" id="{277BCC10-F88B-3B45-12E1-04BB92487843}"/>
              </a:ext>
            </a:extLst>
          </p:cNvPr>
          <p:cNvPicPr>
            <a:picLocks noChangeAspect="1"/>
          </p:cNvPicPr>
          <p:nvPr/>
        </p:nvPicPr>
        <p:blipFill>
          <a:blip r:embed="rId3"/>
          <a:stretch>
            <a:fillRect/>
          </a:stretch>
        </p:blipFill>
        <p:spPr>
          <a:xfrm>
            <a:off x="-4175" y="-4306"/>
            <a:ext cx="12200350" cy="6866611"/>
          </a:xfrm>
          <a:prstGeom prst="rect">
            <a:avLst/>
          </a:prstGeom>
        </p:spPr>
      </p:pic>
      <p:sp>
        <p:nvSpPr>
          <p:cNvPr id="2" name="Title 1">
            <a:extLst>
              <a:ext uri="{FF2B5EF4-FFF2-40B4-BE49-F238E27FC236}">
                <a16:creationId xmlns:a16="http://schemas.microsoft.com/office/drawing/2014/main" id="{6ECDCDAA-91FD-FD3D-2DBE-5C870FD52EBE}"/>
              </a:ext>
            </a:extLst>
          </p:cNvPr>
          <p:cNvSpPr>
            <a:spLocks noGrp="1"/>
          </p:cNvSpPr>
          <p:nvPr>
            <p:ph type="title"/>
          </p:nvPr>
        </p:nvSpPr>
        <p:spPr/>
        <p:txBody>
          <a:bodyPr>
            <a:normAutofit fontScale="90000"/>
          </a:bodyPr>
          <a:lstStyle/>
          <a:p>
            <a:pPr algn="ctr"/>
            <a:r>
              <a:rPr lang="en-US" b="1">
                <a:latin typeface="Gill Sans MT"/>
              </a:rPr>
              <a:t>THE MINISTRY OF NEIGHBOR TO NEIGHBOR TEAMS</a:t>
            </a:r>
            <a:endParaRPr lang="en-US"/>
          </a:p>
        </p:txBody>
      </p:sp>
      <p:sp>
        <p:nvSpPr>
          <p:cNvPr id="3" name="Content Placeholder 2">
            <a:extLst>
              <a:ext uri="{FF2B5EF4-FFF2-40B4-BE49-F238E27FC236}">
                <a16:creationId xmlns:a16="http://schemas.microsoft.com/office/drawing/2014/main" id="{216EBA25-C68E-D2F8-C8A0-F50D632AE236}"/>
              </a:ext>
            </a:extLst>
          </p:cNvPr>
          <p:cNvSpPr>
            <a:spLocks noGrp="1"/>
          </p:cNvSpPr>
          <p:nvPr>
            <p:ph idx="1"/>
          </p:nvPr>
        </p:nvSpPr>
        <p:spPr/>
        <p:txBody>
          <a:bodyPr vert="horz" lIns="91440" tIns="45720" rIns="91440" bIns="45720" rtlCol="0" anchor="t">
            <a:normAutofit/>
          </a:bodyPr>
          <a:lstStyle/>
          <a:p>
            <a:pPr marL="0" indent="0">
              <a:buNone/>
            </a:pPr>
            <a:r>
              <a:rPr lang="en-US" b="1" i="1">
                <a:latin typeface="Gill Sans MT"/>
              </a:rPr>
              <a:t>What is the financial commitment? What is the time commitment?</a:t>
            </a:r>
            <a:endParaRPr lang="en-US"/>
          </a:p>
          <a:p>
            <a:pPr marL="0" indent="0">
              <a:buNone/>
            </a:pPr>
            <a:endParaRPr lang="en-US" b="1" i="1">
              <a:latin typeface="Gill Sans MT"/>
            </a:endParaRPr>
          </a:p>
          <a:p>
            <a:r>
              <a:rPr lang="en-US" b="1">
                <a:latin typeface="Gill Sans MT"/>
              </a:rPr>
              <a:t>$2,275 per individual your team intends to support.</a:t>
            </a:r>
            <a:r>
              <a:rPr lang="en-US">
                <a:latin typeface="Gill Sans MT"/>
              </a:rPr>
              <a:t> </a:t>
            </a:r>
            <a:endParaRPr lang="en-US"/>
          </a:p>
          <a:p>
            <a:r>
              <a:rPr lang="en-US">
                <a:latin typeface="Gill Sans MT"/>
              </a:rPr>
              <a:t>Minimum time commitment we ask teams to make is </a:t>
            </a:r>
            <a:r>
              <a:rPr lang="en-US" b="1">
                <a:latin typeface="Gill Sans MT"/>
              </a:rPr>
              <a:t>six months</a:t>
            </a:r>
          </a:p>
          <a:p>
            <a:endParaRPr lang="en-US" b="1">
              <a:latin typeface="Gill Sans MT"/>
            </a:endParaRPr>
          </a:p>
          <a:p>
            <a:pPr marL="0" indent="0">
              <a:buNone/>
            </a:pPr>
            <a:r>
              <a:rPr lang="en-US"/>
              <a:t>Here are two budget templates you may use to estimate the financial support that may be needed: </a:t>
            </a:r>
          </a:p>
          <a:p>
            <a:r>
              <a:rPr lang="en-US">
                <a:hlinkClick r:id="rId4"/>
              </a:rPr>
              <a:t>Track 1 Budget Template </a:t>
            </a:r>
            <a:endParaRPr lang="en-US"/>
          </a:p>
          <a:p>
            <a:r>
              <a:rPr lang="en-US">
                <a:hlinkClick r:id="rId5"/>
              </a:rPr>
              <a:t>Track 2 Budget Template </a:t>
            </a:r>
            <a:endParaRPr lang="en-US"/>
          </a:p>
          <a:p>
            <a:pPr marL="0" indent="0">
              <a:buNone/>
            </a:pPr>
            <a:endParaRPr lang="en-US"/>
          </a:p>
        </p:txBody>
      </p:sp>
    </p:spTree>
    <p:extLst>
      <p:ext uri="{BB962C8B-B14F-4D97-AF65-F5344CB8AC3E}">
        <p14:creationId xmlns:p14="http://schemas.microsoft.com/office/powerpoint/2010/main" val="2421286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4B52AF1-51A2-47FA-A5DC-60DF92AC55B9}"/>
              </a:ext>
            </a:extLst>
          </p:cNvPr>
          <p:cNvPicPr>
            <a:picLocks noChangeAspect="1"/>
          </p:cNvPicPr>
          <p:nvPr/>
        </p:nvPicPr>
        <p:blipFill>
          <a:blip r:embed="rId3"/>
          <a:stretch>
            <a:fillRect/>
          </a:stretch>
        </p:blipFill>
        <p:spPr>
          <a:xfrm>
            <a:off x="-4175" y="-4306"/>
            <a:ext cx="12200350" cy="6866611"/>
          </a:xfrm>
          <a:prstGeom prst="rect">
            <a:avLst/>
          </a:prstGeom>
        </p:spPr>
      </p:pic>
      <p:sp>
        <p:nvSpPr>
          <p:cNvPr id="2" name="Title 1">
            <a:extLst>
              <a:ext uri="{FF2B5EF4-FFF2-40B4-BE49-F238E27FC236}">
                <a16:creationId xmlns:a16="http://schemas.microsoft.com/office/drawing/2014/main" id="{82AB6B1A-79C1-7BAE-A4D8-8A62CD5D373C}"/>
              </a:ext>
            </a:extLst>
          </p:cNvPr>
          <p:cNvSpPr>
            <a:spLocks noGrp="1"/>
          </p:cNvSpPr>
          <p:nvPr>
            <p:ph type="title"/>
          </p:nvPr>
        </p:nvSpPr>
        <p:spPr/>
        <p:txBody>
          <a:bodyPr/>
          <a:lstStyle/>
          <a:p>
            <a:r>
              <a:rPr lang="en-US">
                <a:latin typeface="Gill Sans MT"/>
              </a:rPr>
              <a:t>Phase 2: Training</a:t>
            </a:r>
            <a:endParaRPr lang="en-US"/>
          </a:p>
        </p:txBody>
      </p:sp>
      <p:pic>
        <p:nvPicPr>
          <p:cNvPr id="7" name="Content Placeholder 6">
            <a:extLst>
              <a:ext uri="{FF2B5EF4-FFF2-40B4-BE49-F238E27FC236}">
                <a16:creationId xmlns:a16="http://schemas.microsoft.com/office/drawing/2014/main" id="{99189367-359F-7FAA-E972-7B024DDD3EDD}"/>
              </a:ext>
            </a:extLst>
          </p:cNvPr>
          <p:cNvPicPr>
            <a:picLocks noGrp="1" noChangeAspect="1"/>
          </p:cNvPicPr>
          <p:nvPr>
            <p:ph idx="1"/>
          </p:nvPr>
        </p:nvPicPr>
        <p:blipFill>
          <a:blip r:embed="rId4"/>
          <a:stretch>
            <a:fillRect/>
          </a:stretch>
        </p:blipFill>
        <p:spPr>
          <a:xfrm>
            <a:off x="834288" y="1189972"/>
            <a:ext cx="10331621" cy="5334000"/>
          </a:xfrm>
        </p:spPr>
      </p:pic>
      <p:sp>
        <p:nvSpPr>
          <p:cNvPr id="6" name="Rectangle 5">
            <a:extLst>
              <a:ext uri="{FF2B5EF4-FFF2-40B4-BE49-F238E27FC236}">
                <a16:creationId xmlns:a16="http://schemas.microsoft.com/office/drawing/2014/main" id="{BC5B700B-28DA-7C7C-2A4D-8525AF587BEE}"/>
              </a:ext>
            </a:extLst>
          </p:cNvPr>
          <p:cNvSpPr/>
          <p:nvPr/>
        </p:nvSpPr>
        <p:spPr>
          <a:xfrm>
            <a:off x="9998770" y="432015"/>
            <a:ext cx="1774520" cy="918575"/>
          </a:xfrm>
          <a:prstGeom prst="rect">
            <a:avLst/>
          </a:prstGeom>
          <a:solidFill>
            <a:srgbClr val="00B0F0"/>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2000">
                <a:latin typeface="Gill Sans"/>
                <a:cs typeface="Calibri"/>
              </a:rPr>
              <a:t>Training</a:t>
            </a:r>
            <a:endParaRPr lang="en-US"/>
          </a:p>
        </p:txBody>
      </p:sp>
      <p:sp>
        <p:nvSpPr>
          <p:cNvPr id="10" name="Oval 9">
            <a:extLst>
              <a:ext uri="{FF2B5EF4-FFF2-40B4-BE49-F238E27FC236}">
                <a16:creationId xmlns:a16="http://schemas.microsoft.com/office/drawing/2014/main" id="{D890D6A9-E576-AC6F-DCD2-27EC78BFC15F}"/>
              </a:ext>
            </a:extLst>
          </p:cNvPr>
          <p:cNvSpPr/>
          <p:nvPr/>
        </p:nvSpPr>
        <p:spPr>
          <a:xfrm>
            <a:off x="10684439" y="230425"/>
            <a:ext cx="407096" cy="407096"/>
          </a:xfrm>
          <a:prstGeom prst="ellipse">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latin typeface="Gill Sans"/>
                <a:cs typeface="Calibri"/>
              </a:rPr>
              <a:t>2</a:t>
            </a:r>
            <a:endParaRPr lang="en-US">
              <a:latin typeface="Gill Sans"/>
            </a:endParaRPr>
          </a:p>
        </p:txBody>
      </p:sp>
    </p:spTree>
    <p:extLst>
      <p:ext uri="{BB962C8B-B14F-4D97-AF65-F5344CB8AC3E}">
        <p14:creationId xmlns:p14="http://schemas.microsoft.com/office/powerpoint/2010/main" val="3189495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 Word&#10;&#10;Description automatically generated">
            <a:extLst>
              <a:ext uri="{FF2B5EF4-FFF2-40B4-BE49-F238E27FC236}">
                <a16:creationId xmlns:a16="http://schemas.microsoft.com/office/drawing/2014/main" id="{0276E4C8-4B5B-B980-6436-88E5A5A28315}"/>
              </a:ext>
            </a:extLst>
          </p:cNvPr>
          <p:cNvPicPr>
            <a:picLocks noChangeAspect="1"/>
          </p:cNvPicPr>
          <p:nvPr/>
        </p:nvPicPr>
        <p:blipFill>
          <a:blip r:embed="rId3"/>
          <a:stretch>
            <a:fillRect/>
          </a:stretch>
        </p:blipFill>
        <p:spPr>
          <a:xfrm>
            <a:off x="-4175" y="-4306"/>
            <a:ext cx="12200350" cy="6866611"/>
          </a:xfrm>
          <a:prstGeom prst="rect">
            <a:avLst/>
          </a:prstGeom>
        </p:spPr>
      </p:pic>
      <p:sp>
        <p:nvSpPr>
          <p:cNvPr id="2" name="Title 1">
            <a:extLst>
              <a:ext uri="{FF2B5EF4-FFF2-40B4-BE49-F238E27FC236}">
                <a16:creationId xmlns:a16="http://schemas.microsoft.com/office/drawing/2014/main" id="{35671D77-07EF-27D7-CC09-18B61B0C5EF7}"/>
              </a:ext>
            </a:extLst>
          </p:cNvPr>
          <p:cNvSpPr>
            <a:spLocks noGrp="1"/>
          </p:cNvSpPr>
          <p:nvPr>
            <p:ph type="title"/>
          </p:nvPr>
        </p:nvSpPr>
        <p:spPr/>
        <p:txBody>
          <a:bodyPr>
            <a:normAutofit/>
          </a:bodyPr>
          <a:lstStyle/>
          <a:p>
            <a:pPr algn="ctr"/>
            <a:r>
              <a:rPr lang="en-US" b="1"/>
              <a:t>Neighbor to Neighbor Core Training Modules </a:t>
            </a:r>
            <a:endParaRPr lang="en-US"/>
          </a:p>
        </p:txBody>
      </p:sp>
      <p:sp>
        <p:nvSpPr>
          <p:cNvPr id="3" name="Content Placeholder 2">
            <a:extLst>
              <a:ext uri="{FF2B5EF4-FFF2-40B4-BE49-F238E27FC236}">
                <a16:creationId xmlns:a16="http://schemas.microsoft.com/office/drawing/2014/main" id="{AA2D028C-E051-A291-0AD8-6EC398F63AE6}"/>
              </a:ext>
            </a:extLst>
          </p:cNvPr>
          <p:cNvSpPr>
            <a:spLocks noGrp="1"/>
          </p:cNvSpPr>
          <p:nvPr>
            <p:ph idx="1"/>
          </p:nvPr>
        </p:nvSpPr>
        <p:spPr>
          <a:xfrm>
            <a:off x="460209" y="1096027"/>
            <a:ext cx="6230780" cy="5247948"/>
          </a:xfrm>
        </p:spPr>
        <p:txBody>
          <a:bodyPr vert="horz" lIns="91440" tIns="45720" rIns="91440" bIns="45720" rtlCol="0" anchor="t">
            <a:normAutofit fontScale="85000" lnSpcReduction="20000"/>
          </a:bodyPr>
          <a:lstStyle/>
          <a:p>
            <a:pPr marL="342900" indent="-342900">
              <a:lnSpc>
                <a:spcPct val="150000"/>
              </a:lnSpc>
              <a:spcBef>
                <a:spcPts val="0"/>
              </a:spcBef>
            </a:pPr>
            <a:r>
              <a:rPr lang="en-US" sz="2000" b="1">
                <a:latin typeface="Gill Sans MT"/>
              </a:rPr>
              <a:t>Training 1 - Introduction </a:t>
            </a:r>
            <a:endParaRPr lang="en-US" sz="2000" b="1"/>
          </a:p>
          <a:p>
            <a:pPr marL="342900" indent="-342900">
              <a:lnSpc>
                <a:spcPct val="150000"/>
              </a:lnSpc>
              <a:spcBef>
                <a:spcPts val="0"/>
              </a:spcBef>
            </a:pPr>
            <a:r>
              <a:rPr lang="en-US" sz="2000" b="1">
                <a:latin typeface="Gill Sans MT"/>
              </a:rPr>
              <a:t>Training 2 – Neighborhood Mapping </a:t>
            </a:r>
            <a:endParaRPr lang="en-US" sz="1700" i="1"/>
          </a:p>
          <a:p>
            <a:pPr marL="800100" lvl="1">
              <a:lnSpc>
                <a:spcPct val="150000"/>
              </a:lnSpc>
              <a:spcBef>
                <a:spcPts val="0"/>
              </a:spcBef>
            </a:pPr>
            <a:r>
              <a:rPr lang="en-US" sz="1700" i="1">
                <a:latin typeface="Gill Sans MT"/>
              </a:rPr>
              <a:t>Introduction to the concept of neighborhood mapping, with an example from the Washington National Cathedral—our first faith community to welcome an asylum seeker through the Neighbor to Neighbor program. This will help you create your Welcome Plan. </a:t>
            </a:r>
            <a:br>
              <a:rPr lang="en-US"/>
            </a:br>
            <a:endParaRPr lang="en-US" sz="1300" i="1"/>
          </a:p>
          <a:p>
            <a:pPr marL="342900" indent="-342900">
              <a:lnSpc>
                <a:spcPct val="150000"/>
              </a:lnSpc>
              <a:spcBef>
                <a:spcPts val="0"/>
              </a:spcBef>
            </a:pPr>
            <a:r>
              <a:rPr lang="en-US" sz="2000" b="1">
                <a:latin typeface="Gill Sans MT"/>
              </a:rPr>
              <a:t>Training 3 – Cultural Competence </a:t>
            </a:r>
            <a:endParaRPr lang="en-US" sz="2000" b="1"/>
          </a:p>
          <a:p>
            <a:pPr marL="342900" indent="-342900">
              <a:lnSpc>
                <a:spcPct val="150000"/>
              </a:lnSpc>
              <a:spcBef>
                <a:spcPts val="0"/>
              </a:spcBef>
            </a:pPr>
            <a:r>
              <a:rPr lang="en-US" sz="2000" b="1">
                <a:latin typeface="Gill Sans MT"/>
              </a:rPr>
              <a:t>Training 4 – Practicing Anti-Racism</a:t>
            </a:r>
            <a:endParaRPr lang="en-US" sz="1700" i="1">
              <a:latin typeface="Gill Sans MT"/>
            </a:endParaRPr>
          </a:p>
          <a:p>
            <a:pPr marL="800100" lvl="1">
              <a:lnSpc>
                <a:spcPct val="150000"/>
              </a:lnSpc>
              <a:spcBef>
                <a:spcPts val="0"/>
              </a:spcBef>
            </a:pPr>
            <a:r>
              <a:rPr lang="en-US" sz="1700" i="1">
                <a:latin typeface="Gill Sans MT"/>
              </a:rPr>
              <a:t>With The Very Rev. Kelly Brown Douglas, dean of the Episcopal Divinity School at Union Theological Seminary</a:t>
            </a:r>
            <a:br>
              <a:rPr lang="en-US" sz="1300" i="1">
                <a:latin typeface="Gill Sans MT"/>
              </a:rPr>
            </a:br>
            <a:endParaRPr lang="en-US" sz="1300" i="1">
              <a:latin typeface="Gill Sans MT"/>
            </a:endParaRPr>
          </a:p>
          <a:p>
            <a:pPr marL="342900" indent="-342900">
              <a:lnSpc>
                <a:spcPct val="150000"/>
              </a:lnSpc>
              <a:spcBef>
                <a:spcPts val="0"/>
              </a:spcBef>
            </a:pPr>
            <a:r>
              <a:rPr lang="en-US" sz="2000" b="1">
                <a:latin typeface="Gill Sans MT"/>
              </a:rPr>
              <a:t>Training 5 – Trauma-Informed Care, Part 1 &amp; Part 2</a:t>
            </a:r>
            <a:endParaRPr lang="en-US" sz="1700" i="1"/>
          </a:p>
          <a:p>
            <a:pPr marL="800100" lvl="1">
              <a:lnSpc>
                <a:spcPct val="150000"/>
              </a:lnSpc>
              <a:spcBef>
                <a:spcPts val="0"/>
              </a:spcBef>
            </a:pPr>
            <a:r>
              <a:rPr lang="en-US" sz="1700" i="1">
                <a:latin typeface="Gill Sans MT"/>
              </a:rPr>
              <a:t>With Psychologist Dr. Michelle Herrera </a:t>
            </a:r>
            <a:br>
              <a:rPr lang="en-US" sz="1300" i="1">
                <a:latin typeface="Gill Sans MT"/>
              </a:rPr>
            </a:br>
            <a:endParaRPr lang="en-US" sz="1300" i="1"/>
          </a:p>
          <a:p>
            <a:pPr marL="342900" indent="-342900">
              <a:lnSpc>
                <a:spcPct val="150000"/>
              </a:lnSpc>
              <a:spcBef>
                <a:spcPts val="0"/>
              </a:spcBef>
            </a:pPr>
            <a:r>
              <a:rPr lang="en-US" sz="2000" b="1">
                <a:latin typeface="Gill Sans MT"/>
              </a:rPr>
              <a:t>Training 6 – Welcoming Asylum Seekers</a:t>
            </a:r>
            <a:endParaRPr lang="en-US" sz="1700"/>
          </a:p>
          <a:p>
            <a:pPr marL="800100" lvl="1">
              <a:lnSpc>
                <a:spcPct val="150000"/>
              </a:lnSpc>
              <a:spcBef>
                <a:spcPts val="0"/>
              </a:spcBef>
            </a:pPr>
            <a:r>
              <a:rPr lang="en-US" sz="1700" i="1">
                <a:latin typeface="Gill Sans MT"/>
              </a:rPr>
              <a:t>With immigration attorney Emerson Argueta</a:t>
            </a:r>
            <a:endParaRPr lang="en-US" sz="1700"/>
          </a:p>
        </p:txBody>
      </p:sp>
      <p:grpSp>
        <p:nvGrpSpPr>
          <p:cNvPr id="12" name="Group 11">
            <a:extLst>
              <a:ext uri="{FF2B5EF4-FFF2-40B4-BE49-F238E27FC236}">
                <a16:creationId xmlns:a16="http://schemas.microsoft.com/office/drawing/2014/main" id="{B5C94D65-D8DE-32BB-1483-96FD95DC32FC}"/>
              </a:ext>
            </a:extLst>
          </p:cNvPr>
          <p:cNvGrpSpPr/>
          <p:nvPr/>
        </p:nvGrpSpPr>
        <p:grpSpPr>
          <a:xfrm>
            <a:off x="7274359" y="1493466"/>
            <a:ext cx="1774520" cy="1266301"/>
            <a:chOff x="7274359" y="1503904"/>
            <a:chExt cx="1774520" cy="1120165"/>
          </a:xfrm>
        </p:grpSpPr>
        <p:sp>
          <p:nvSpPr>
            <p:cNvPr id="7" name="Rectangle 6">
              <a:extLst>
                <a:ext uri="{FF2B5EF4-FFF2-40B4-BE49-F238E27FC236}">
                  <a16:creationId xmlns:a16="http://schemas.microsoft.com/office/drawing/2014/main" id="{FAD90863-E9B1-CFC5-34FB-7FB723373331}"/>
                </a:ext>
              </a:extLst>
            </p:cNvPr>
            <p:cNvSpPr/>
            <p:nvPr/>
          </p:nvSpPr>
          <p:spPr>
            <a:xfrm>
              <a:off x="7274359" y="1705494"/>
              <a:ext cx="1774520" cy="918575"/>
            </a:xfrm>
            <a:prstGeom prst="rect">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900">
                  <a:latin typeface="Gill Sans"/>
                  <a:cs typeface="Calibri"/>
                </a:rPr>
                <a:t>Introduction</a:t>
              </a:r>
              <a:endParaRPr lang="en-US"/>
            </a:p>
          </p:txBody>
        </p:sp>
        <p:sp>
          <p:nvSpPr>
            <p:cNvPr id="9" name="Oval 8">
              <a:extLst>
                <a:ext uri="{FF2B5EF4-FFF2-40B4-BE49-F238E27FC236}">
                  <a16:creationId xmlns:a16="http://schemas.microsoft.com/office/drawing/2014/main" id="{B9401ADF-8790-ED96-5086-B75E9AAB36BB}"/>
                </a:ext>
              </a:extLst>
            </p:cNvPr>
            <p:cNvSpPr/>
            <p:nvPr/>
          </p:nvSpPr>
          <p:spPr>
            <a:xfrm>
              <a:off x="7960028" y="1503904"/>
              <a:ext cx="407096" cy="407096"/>
            </a:xfrm>
            <a:prstGeom prst="ellipse">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solidFill>
                    <a:schemeClr val="tx1"/>
                  </a:solidFill>
                  <a:latin typeface="Gill Sans"/>
                  <a:cs typeface="Calibri"/>
                </a:rPr>
                <a:t>1</a:t>
              </a:r>
              <a:endParaRPr lang="en-US">
                <a:solidFill>
                  <a:schemeClr val="tx1"/>
                </a:solidFill>
              </a:endParaRPr>
            </a:p>
          </p:txBody>
        </p:sp>
      </p:grpSp>
      <p:sp>
        <p:nvSpPr>
          <p:cNvPr id="10" name="Rectangle 9">
            <a:extLst>
              <a:ext uri="{FF2B5EF4-FFF2-40B4-BE49-F238E27FC236}">
                <a16:creationId xmlns:a16="http://schemas.microsoft.com/office/drawing/2014/main" id="{70F27245-A58E-E7AA-E856-12F84A2CEBC4}"/>
              </a:ext>
            </a:extLst>
          </p:cNvPr>
          <p:cNvSpPr/>
          <p:nvPr/>
        </p:nvSpPr>
        <p:spPr>
          <a:xfrm>
            <a:off x="9529043" y="1715931"/>
            <a:ext cx="1774520" cy="1043835"/>
          </a:xfrm>
          <a:prstGeom prst="rect">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700">
                <a:latin typeface="Gill Sans"/>
                <a:cs typeface="Calibri"/>
              </a:rPr>
              <a:t>Neighborhood</a:t>
            </a:r>
            <a:br>
              <a:rPr lang="en-US" sz="1700">
                <a:latin typeface="Gill Sans"/>
                <a:cs typeface="Calibri"/>
              </a:rPr>
            </a:br>
            <a:r>
              <a:rPr lang="en-US" sz="1700">
                <a:latin typeface="Gill Sans"/>
                <a:cs typeface="Calibri"/>
              </a:rPr>
              <a:t>Mapping</a:t>
            </a:r>
            <a:endParaRPr lang="en-US" sz="1700"/>
          </a:p>
        </p:txBody>
      </p:sp>
      <p:sp>
        <p:nvSpPr>
          <p:cNvPr id="11" name="Oval 10">
            <a:extLst>
              <a:ext uri="{FF2B5EF4-FFF2-40B4-BE49-F238E27FC236}">
                <a16:creationId xmlns:a16="http://schemas.microsoft.com/office/drawing/2014/main" id="{AB174E2D-84DB-94F4-E02A-61D6541E850D}"/>
              </a:ext>
            </a:extLst>
          </p:cNvPr>
          <p:cNvSpPr/>
          <p:nvPr/>
        </p:nvSpPr>
        <p:spPr>
          <a:xfrm>
            <a:off x="10214712" y="1493465"/>
            <a:ext cx="407096" cy="407096"/>
          </a:xfrm>
          <a:prstGeom prst="ellipse">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solidFill>
                  <a:schemeClr val="tx1"/>
                </a:solidFill>
                <a:latin typeface="Gill Sans"/>
                <a:cs typeface="Calibri"/>
              </a:rPr>
              <a:t>2</a:t>
            </a:r>
          </a:p>
        </p:txBody>
      </p:sp>
      <p:sp>
        <p:nvSpPr>
          <p:cNvPr id="13" name="Rectangle 12">
            <a:extLst>
              <a:ext uri="{FF2B5EF4-FFF2-40B4-BE49-F238E27FC236}">
                <a16:creationId xmlns:a16="http://schemas.microsoft.com/office/drawing/2014/main" id="{5E5BAF07-26F0-4DF4-0D42-497B3C12FF35}"/>
              </a:ext>
            </a:extLst>
          </p:cNvPr>
          <p:cNvSpPr/>
          <p:nvPr/>
        </p:nvSpPr>
        <p:spPr>
          <a:xfrm>
            <a:off x="7274359" y="3125110"/>
            <a:ext cx="1774520" cy="1085588"/>
          </a:xfrm>
          <a:prstGeom prst="rect">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700">
                <a:latin typeface="Gill Sans"/>
                <a:cs typeface="Calibri"/>
              </a:rPr>
              <a:t>Cultural Competence</a:t>
            </a:r>
            <a:endParaRPr lang="en-US"/>
          </a:p>
        </p:txBody>
      </p:sp>
      <p:sp>
        <p:nvSpPr>
          <p:cNvPr id="14" name="Oval 13">
            <a:extLst>
              <a:ext uri="{FF2B5EF4-FFF2-40B4-BE49-F238E27FC236}">
                <a16:creationId xmlns:a16="http://schemas.microsoft.com/office/drawing/2014/main" id="{6C88B4F2-A865-AB92-BD8B-934B1F2ED2C6}"/>
              </a:ext>
            </a:extLst>
          </p:cNvPr>
          <p:cNvSpPr/>
          <p:nvPr/>
        </p:nvSpPr>
        <p:spPr>
          <a:xfrm>
            <a:off x="7980904" y="2923520"/>
            <a:ext cx="407096" cy="407096"/>
          </a:xfrm>
          <a:prstGeom prst="ellipse">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solidFill>
                  <a:schemeClr val="tx1"/>
                </a:solidFill>
                <a:latin typeface="Gill Sans"/>
                <a:cs typeface="Calibri"/>
              </a:rPr>
              <a:t>3</a:t>
            </a:r>
            <a:endParaRPr lang="en-US"/>
          </a:p>
        </p:txBody>
      </p:sp>
      <p:sp>
        <p:nvSpPr>
          <p:cNvPr id="15" name="Rectangle 14">
            <a:extLst>
              <a:ext uri="{FF2B5EF4-FFF2-40B4-BE49-F238E27FC236}">
                <a16:creationId xmlns:a16="http://schemas.microsoft.com/office/drawing/2014/main" id="{613758E5-6C16-A2F1-C0F7-9EFC2242E8B1}"/>
              </a:ext>
            </a:extLst>
          </p:cNvPr>
          <p:cNvSpPr/>
          <p:nvPr/>
        </p:nvSpPr>
        <p:spPr>
          <a:xfrm>
            <a:off x="9529042" y="3156425"/>
            <a:ext cx="1774520" cy="1085588"/>
          </a:xfrm>
          <a:prstGeom prst="rect">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700">
                <a:latin typeface="Gill Sans"/>
                <a:cs typeface="Calibri"/>
              </a:rPr>
              <a:t>Practicing</a:t>
            </a:r>
            <a:endParaRPr lang="en-US">
              <a:latin typeface="Calibri" panose="020F0502020204030204"/>
              <a:cs typeface="Calibri"/>
            </a:endParaRPr>
          </a:p>
          <a:p>
            <a:pPr algn="ctr"/>
            <a:r>
              <a:rPr lang="en-US" sz="1700">
                <a:latin typeface="Gill Sans"/>
                <a:cs typeface="Calibri"/>
              </a:rPr>
              <a:t>Anti-Racism</a:t>
            </a:r>
          </a:p>
        </p:txBody>
      </p:sp>
      <p:sp>
        <p:nvSpPr>
          <p:cNvPr id="16" name="Oval 15">
            <a:extLst>
              <a:ext uri="{FF2B5EF4-FFF2-40B4-BE49-F238E27FC236}">
                <a16:creationId xmlns:a16="http://schemas.microsoft.com/office/drawing/2014/main" id="{B13CD17D-0993-8DDC-AA9C-3872BC4D4873}"/>
              </a:ext>
            </a:extLst>
          </p:cNvPr>
          <p:cNvSpPr/>
          <p:nvPr/>
        </p:nvSpPr>
        <p:spPr>
          <a:xfrm>
            <a:off x="10204273" y="2954834"/>
            <a:ext cx="407096" cy="407096"/>
          </a:xfrm>
          <a:prstGeom prst="ellipse">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solidFill>
                  <a:schemeClr val="tx1"/>
                </a:solidFill>
                <a:latin typeface="Gill Sans"/>
                <a:cs typeface="Calibri"/>
              </a:rPr>
              <a:t>4</a:t>
            </a:r>
            <a:endParaRPr lang="en-US"/>
          </a:p>
        </p:txBody>
      </p:sp>
      <p:grpSp>
        <p:nvGrpSpPr>
          <p:cNvPr id="19" name="Group 18">
            <a:extLst>
              <a:ext uri="{FF2B5EF4-FFF2-40B4-BE49-F238E27FC236}">
                <a16:creationId xmlns:a16="http://schemas.microsoft.com/office/drawing/2014/main" id="{A32819D2-9D6B-0B92-A748-5F451E2396AA}"/>
              </a:ext>
            </a:extLst>
          </p:cNvPr>
          <p:cNvGrpSpPr/>
          <p:nvPr/>
        </p:nvGrpSpPr>
        <p:grpSpPr>
          <a:xfrm>
            <a:off x="7274356" y="4541464"/>
            <a:ext cx="1774520" cy="1537698"/>
            <a:chOff x="7274356" y="4541464"/>
            <a:chExt cx="1774520" cy="1537698"/>
          </a:xfrm>
        </p:grpSpPr>
        <p:sp>
          <p:nvSpPr>
            <p:cNvPr id="17" name="Rectangle 16">
              <a:extLst>
                <a:ext uri="{FF2B5EF4-FFF2-40B4-BE49-F238E27FC236}">
                  <a16:creationId xmlns:a16="http://schemas.microsoft.com/office/drawing/2014/main" id="{22ECCFC8-4849-9730-2A8A-505F1B69DB6E}"/>
                </a:ext>
              </a:extLst>
            </p:cNvPr>
            <p:cNvSpPr/>
            <p:nvPr/>
          </p:nvSpPr>
          <p:spPr>
            <a:xfrm>
              <a:off x="7274356" y="4743054"/>
              <a:ext cx="1774520" cy="1336108"/>
            </a:xfrm>
            <a:prstGeom prst="rect">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700">
                  <a:latin typeface="Gill Sans"/>
                  <a:cs typeface="Calibri"/>
                </a:rPr>
                <a:t>Trauma-Informed Care </a:t>
              </a:r>
              <a:br>
                <a:rPr lang="en-US" sz="1700">
                  <a:latin typeface="Gill Sans"/>
                  <a:cs typeface="Calibri"/>
                </a:rPr>
              </a:br>
              <a:r>
                <a:rPr lang="en-US" sz="1400">
                  <a:latin typeface="Gill Sans"/>
                  <a:cs typeface="Calibri"/>
                </a:rPr>
                <a:t>(Part 1 &amp; Part 2)</a:t>
              </a:r>
              <a:endParaRPr lang="en-US" sz="1400"/>
            </a:p>
          </p:txBody>
        </p:sp>
        <p:sp>
          <p:nvSpPr>
            <p:cNvPr id="18" name="Oval 17">
              <a:extLst>
                <a:ext uri="{FF2B5EF4-FFF2-40B4-BE49-F238E27FC236}">
                  <a16:creationId xmlns:a16="http://schemas.microsoft.com/office/drawing/2014/main" id="{AE2B6D8B-017C-2D60-14D6-31CF8356D6E3}"/>
                </a:ext>
              </a:extLst>
            </p:cNvPr>
            <p:cNvSpPr/>
            <p:nvPr/>
          </p:nvSpPr>
          <p:spPr>
            <a:xfrm>
              <a:off x="7960025" y="4541464"/>
              <a:ext cx="407096" cy="407096"/>
            </a:xfrm>
            <a:prstGeom prst="ellipse">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solidFill>
                    <a:schemeClr val="tx1"/>
                  </a:solidFill>
                  <a:latin typeface="Gill Sans"/>
                  <a:cs typeface="Calibri"/>
                </a:rPr>
                <a:t>5</a:t>
              </a:r>
            </a:p>
          </p:txBody>
        </p:sp>
      </p:grpSp>
      <p:sp>
        <p:nvSpPr>
          <p:cNvPr id="23" name="Rectangle 22">
            <a:extLst>
              <a:ext uri="{FF2B5EF4-FFF2-40B4-BE49-F238E27FC236}">
                <a16:creationId xmlns:a16="http://schemas.microsoft.com/office/drawing/2014/main" id="{F8F4FE91-28B4-C245-92DA-FD75ABC472E9}"/>
              </a:ext>
            </a:extLst>
          </p:cNvPr>
          <p:cNvSpPr/>
          <p:nvPr/>
        </p:nvSpPr>
        <p:spPr>
          <a:xfrm>
            <a:off x="9514427" y="4749317"/>
            <a:ext cx="1774520" cy="1336108"/>
          </a:xfrm>
          <a:prstGeom prst="rect">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700">
                <a:latin typeface="Gill Sans"/>
                <a:cs typeface="Calibri"/>
              </a:rPr>
              <a:t>Welcoming </a:t>
            </a:r>
          </a:p>
          <a:p>
            <a:pPr algn="ctr"/>
            <a:r>
              <a:rPr lang="en-US" sz="1700">
                <a:latin typeface="Gill Sans"/>
                <a:cs typeface="Calibri"/>
              </a:rPr>
              <a:t>Asylum Seekers</a:t>
            </a:r>
          </a:p>
        </p:txBody>
      </p:sp>
      <p:sp>
        <p:nvSpPr>
          <p:cNvPr id="25" name="Oval 24">
            <a:extLst>
              <a:ext uri="{FF2B5EF4-FFF2-40B4-BE49-F238E27FC236}">
                <a16:creationId xmlns:a16="http://schemas.microsoft.com/office/drawing/2014/main" id="{24F8369D-6B5D-1880-014A-393C4AE93A43}"/>
              </a:ext>
            </a:extLst>
          </p:cNvPr>
          <p:cNvSpPr/>
          <p:nvPr/>
        </p:nvSpPr>
        <p:spPr>
          <a:xfrm>
            <a:off x="10200096" y="4547727"/>
            <a:ext cx="407096" cy="407096"/>
          </a:xfrm>
          <a:prstGeom prst="ellipse">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solidFill>
                  <a:schemeClr val="tx1"/>
                </a:solidFill>
                <a:latin typeface="Gill Sans"/>
                <a:cs typeface="Calibri"/>
              </a:rPr>
              <a:t>6</a:t>
            </a:r>
            <a:endParaRPr lang="en-US"/>
          </a:p>
        </p:txBody>
      </p:sp>
    </p:spTree>
    <p:extLst>
      <p:ext uri="{BB962C8B-B14F-4D97-AF65-F5344CB8AC3E}">
        <p14:creationId xmlns:p14="http://schemas.microsoft.com/office/powerpoint/2010/main" val="2228194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graphical user interface&#10;&#10;Description automatically generated">
            <a:extLst>
              <a:ext uri="{FF2B5EF4-FFF2-40B4-BE49-F238E27FC236}">
                <a16:creationId xmlns:a16="http://schemas.microsoft.com/office/drawing/2014/main" id="{44F8E2AE-448D-90BD-8109-C00639C9E6BB}"/>
              </a:ext>
            </a:extLst>
          </p:cNvPr>
          <p:cNvPicPr>
            <a:picLocks noChangeAspect="1"/>
          </p:cNvPicPr>
          <p:nvPr/>
        </p:nvPicPr>
        <p:blipFill>
          <a:blip r:embed="rId3"/>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F2E9E8CB-C468-36D0-A9DB-43D6CA156B74}"/>
              </a:ext>
            </a:extLst>
          </p:cNvPr>
          <p:cNvSpPr>
            <a:spLocks noGrp="1"/>
          </p:cNvSpPr>
          <p:nvPr>
            <p:ph type="title"/>
          </p:nvPr>
        </p:nvSpPr>
        <p:spPr/>
        <p:txBody>
          <a:bodyPr/>
          <a:lstStyle/>
          <a:p>
            <a:pPr algn="ctr"/>
            <a:r>
              <a:rPr lang="en-US" b="1">
                <a:latin typeface="Gill Sans MT"/>
              </a:rPr>
              <a:t>Resources to Help Neighbor to Neighbor Teams</a:t>
            </a:r>
            <a:endParaRPr lang="en-US" b="1"/>
          </a:p>
        </p:txBody>
      </p:sp>
      <p:sp>
        <p:nvSpPr>
          <p:cNvPr id="10" name="Content Placeholder 9">
            <a:extLst>
              <a:ext uri="{FF2B5EF4-FFF2-40B4-BE49-F238E27FC236}">
                <a16:creationId xmlns:a16="http://schemas.microsoft.com/office/drawing/2014/main" id="{6F72D672-BF78-88BC-2FC6-E8C29D61D11F}"/>
              </a:ext>
            </a:extLst>
          </p:cNvPr>
          <p:cNvSpPr>
            <a:spLocks noGrp="1"/>
          </p:cNvSpPr>
          <p:nvPr>
            <p:ph idx="1"/>
          </p:nvPr>
        </p:nvSpPr>
        <p:spPr>
          <a:xfrm>
            <a:off x="556364" y="1210849"/>
            <a:ext cx="6622095" cy="4652963"/>
          </a:xfrm>
        </p:spPr>
        <p:txBody>
          <a:bodyPr vert="horz" lIns="91440" tIns="45720" rIns="91440" bIns="45720" rtlCol="0" anchor="t">
            <a:normAutofit/>
          </a:bodyPr>
          <a:lstStyle/>
          <a:p>
            <a:pPr marL="0" indent="0">
              <a:buNone/>
            </a:pPr>
            <a:r>
              <a:rPr lang="en-US" sz="2000">
                <a:latin typeface="Gill Sans MT"/>
              </a:rPr>
              <a:t>In addition to the video modules, your team may wish to review other documents as you prepare your application and Welcome Plan.</a:t>
            </a:r>
            <a:br>
              <a:rPr lang="en-US" sz="2000"/>
            </a:br>
            <a:br>
              <a:rPr lang="en-US" sz="2000"/>
            </a:br>
            <a:r>
              <a:rPr lang="en-US" sz="2000">
                <a:latin typeface="Gill Sans MT"/>
              </a:rPr>
              <a:t>The </a:t>
            </a:r>
            <a:r>
              <a:rPr lang="en-US" sz="2000">
                <a:latin typeface="Gill Sans MT"/>
                <a:hlinkClick r:id="rId4"/>
              </a:rPr>
              <a:t>Resources for Neighbor to Neighbor Teams</a:t>
            </a:r>
            <a:r>
              <a:rPr lang="en-US" sz="2000">
                <a:latin typeface="Gill Sans MT"/>
              </a:rPr>
              <a:t> webpage is available to you at any time to support you and your NtN work. It is organized by track and by phase, assisting you in locating information you need now and will need in the future. </a:t>
            </a:r>
            <a:br>
              <a:rPr lang="en-US" sz="2000"/>
            </a:br>
            <a:br>
              <a:rPr lang="en-US" sz="2000"/>
            </a:br>
            <a:r>
              <a:rPr lang="en-US" sz="2000">
                <a:latin typeface="Gill Sans MT"/>
              </a:rPr>
              <a:t>We also send weekly Neighbor to Neighbor digest emails to teams once they begin training, through the conclusion phase. These emails include program updates, announcements, and resources to assist you in the ministry of sponsorship. </a:t>
            </a:r>
          </a:p>
          <a:p>
            <a:endParaRPr lang="en-US" sz="2000"/>
          </a:p>
        </p:txBody>
      </p:sp>
      <p:pic>
        <p:nvPicPr>
          <p:cNvPr id="11" name="Picture 11" descr="Graphical user interface, text, application, chat or text message&#10;&#10;Description automatically generated">
            <a:extLst>
              <a:ext uri="{FF2B5EF4-FFF2-40B4-BE49-F238E27FC236}">
                <a16:creationId xmlns:a16="http://schemas.microsoft.com/office/drawing/2014/main" id="{DFE57B3A-439B-F85D-4DAB-F2751ED03A06}"/>
              </a:ext>
            </a:extLst>
          </p:cNvPr>
          <p:cNvPicPr>
            <a:picLocks noChangeAspect="1"/>
          </p:cNvPicPr>
          <p:nvPr/>
        </p:nvPicPr>
        <p:blipFill>
          <a:blip r:embed="rId5"/>
          <a:stretch>
            <a:fillRect/>
          </a:stretch>
        </p:blipFill>
        <p:spPr>
          <a:xfrm>
            <a:off x="7574071" y="3324032"/>
            <a:ext cx="3557391" cy="2297609"/>
          </a:xfrm>
          <a:prstGeom prst="rect">
            <a:avLst/>
          </a:prstGeom>
          <a:ln>
            <a:noFill/>
          </a:ln>
          <a:effectLst>
            <a:outerShdw blurRad="292100" dist="139700" dir="2700000" algn="tl" rotWithShape="0">
              <a:srgbClr val="333333">
                <a:alpha val="65000"/>
              </a:srgbClr>
            </a:outerShdw>
          </a:effectLst>
        </p:spPr>
      </p:pic>
      <p:pic>
        <p:nvPicPr>
          <p:cNvPr id="6" name="Picture 6" descr="Graphical user interface, text&#10;&#10;Description automatically generated">
            <a:extLst>
              <a:ext uri="{FF2B5EF4-FFF2-40B4-BE49-F238E27FC236}">
                <a16:creationId xmlns:a16="http://schemas.microsoft.com/office/drawing/2014/main" id="{8D509EED-A7F2-3A64-F5DE-0F68E8BC74B4}"/>
              </a:ext>
            </a:extLst>
          </p:cNvPr>
          <p:cNvPicPr>
            <a:picLocks noChangeAspect="1"/>
          </p:cNvPicPr>
          <p:nvPr/>
        </p:nvPicPr>
        <p:blipFill>
          <a:blip r:embed="rId6"/>
          <a:stretch>
            <a:fillRect/>
          </a:stretch>
        </p:blipFill>
        <p:spPr>
          <a:xfrm>
            <a:off x="9348592" y="1346726"/>
            <a:ext cx="2743200" cy="25361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100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graphical user interface&#10;&#10;Description automatically generated">
            <a:extLst>
              <a:ext uri="{FF2B5EF4-FFF2-40B4-BE49-F238E27FC236}">
                <a16:creationId xmlns:a16="http://schemas.microsoft.com/office/drawing/2014/main" id="{49A961A4-108F-BB3C-F7CD-67053187B46B}"/>
              </a:ext>
            </a:extLst>
          </p:cNvPr>
          <p:cNvPicPr>
            <a:picLocks noChangeAspect="1"/>
          </p:cNvPicPr>
          <p:nvPr/>
        </p:nvPicPr>
        <p:blipFill>
          <a:blip r:embed="rId3"/>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E112D75A-5B40-A280-3DE6-A1E520272522}"/>
              </a:ext>
            </a:extLst>
          </p:cNvPr>
          <p:cNvSpPr>
            <a:spLocks noGrp="1"/>
          </p:cNvSpPr>
          <p:nvPr>
            <p:ph type="ctrTitle"/>
          </p:nvPr>
        </p:nvSpPr>
        <p:spPr>
          <a:xfrm>
            <a:off x="891396" y="791683"/>
            <a:ext cx="10394830" cy="1453073"/>
          </a:xfrm>
        </p:spPr>
        <p:txBody>
          <a:bodyPr/>
          <a:lstStyle/>
          <a:p>
            <a:r>
              <a:rPr lang="en-US" sz="4800">
                <a:latin typeface="Gill Sans MT"/>
              </a:rPr>
              <a:t>UNHCR Global Trends Report - 2020</a:t>
            </a:r>
          </a:p>
          <a:p>
            <a:endParaRPr lang="en-US" sz="4800"/>
          </a:p>
        </p:txBody>
      </p:sp>
      <p:pic>
        <p:nvPicPr>
          <p:cNvPr id="4" name="Picture 4" descr="Timeline&#10;&#10;Description automatically generated">
            <a:extLst>
              <a:ext uri="{FF2B5EF4-FFF2-40B4-BE49-F238E27FC236}">
                <a16:creationId xmlns:a16="http://schemas.microsoft.com/office/drawing/2014/main" id="{9DA134CB-CE0C-0A2E-E84D-7E4F75F3154F}"/>
              </a:ext>
            </a:extLst>
          </p:cNvPr>
          <p:cNvPicPr>
            <a:picLocks noChangeAspect="1"/>
          </p:cNvPicPr>
          <p:nvPr/>
        </p:nvPicPr>
        <p:blipFill>
          <a:blip r:embed="rId4"/>
          <a:stretch>
            <a:fillRect/>
          </a:stretch>
        </p:blipFill>
        <p:spPr>
          <a:xfrm>
            <a:off x="-5750" y="1979878"/>
            <a:ext cx="12203501" cy="28982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5448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graphical user interface&#10;&#10;Description automatically generated">
            <a:extLst>
              <a:ext uri="{FF2B5EF4-FFF2-40B4-BE49-F238E27FC236}">
                <a16:creationId xmlns:a16="http://schemas.microsoft.com/office/drawing/2014/main" id="{1F3026E4-AB2A-DB07-C3D0-2C7C946FFF47}"/>
              </a:ext>
            </a:extLst>
          </p:cNvPr>
          <p:cNvPicPr>
            <a:picLocks noChangeAspect="1"/>
          </p:cNvPicPr>
          <p:nvPr/>
        </p:nvPicPr>
        <p:blipFill>
          <a:blip r:embed="rId3"/>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3BDA7F7A-2840-395F-C18E-9A5885233C2B}"/>
              </a:ext>
            </a:extLst>
          </p:cNvPr>
          <p:cNvSpPr>
            <a:spLocks noGrp="1"/>
          </p:cNvSpPr>
          <p:nvPr>
            <p:ph type="title"/>
          </p:nvPr>
        </p:nvSpPr>
        <p:spPr>
          <a:xfrm>
            <a:off x="712940" y="761784"/>
            <a:ext cx="10515600" cy="881784"/>
          </a:xfrm>
        </p:spPr>
        <p:txBody>
          <a:bodyPr/>
          <a:lstStyle/>
          <a:p>
            <a:r>
              <a:rPr lang="en-US" b="1">
                <a:latin typeface="Gill Sans MT"/>
              </a:rPr>
              <a:t>Phase 3: Readiness Assessment</a:t>
            </a:r>
          </a:p>
        </p:txBody>
      </p:sp>
      <p:pic>
        <p:nvPicPr>
          <p:cNvPr id="5" name="Content Placeholder 4" descr="Text, letter&#10;&#10;Description automatically generated">
            <a:extLst>
              <a:ext uri="{FF2B5EF4-FFF2-40B4-BE49-F238E27FC236}">
                <a16:creationId xmlns:a16="http://schemas.microsoft.com/office/drawing/2014/main" id="{F12174EB-7347-4F31-8B19-455D04C2F011}"/>
              </a:ext>
            </a:extLst>
          </p:cNvPr>
          <p:cNvPicPr>
            <a:picLocks noGrp="1" noChangeAspect="1"/>
          </p:cNvPicPr>
          <p:nvPr>
            <p:ph idx="1"/>
          </p:nvPr>
        </p:nvPicPr>
        <p:blipFill rotWithShape="1">
          <a:blip r:embed="rId4"/>
          <a:srcRect l="2302" r="2813" b="1010"/>
          <a:stretch/>
        </p:blipFill>
        <p:spPr>
          <a:xfrm>
            <a:off x="636740" y="2565917"/>
            <a:ext cx="10923905" cy="1914124"/>
          </a:xfrm>
        </p:spPr>
      </p:pic>
      <p:sp>
        <p:nvSpPr>
          <p:cNvPr id="7" name="Rectangle 6">
            <a:extLst>
              <a:ext uri="{FF2B5EF4-FFF2-40B4-BE49-F238E27FC236}">
                <a16:creationId xmlns:a16="http://schemas.microsoft.com/office/drawing/2014/main" id="{B0EC8ACC-F0C9-9CE3-FFE4-524544EDAAE9}"/>
              </a:ext>
            </a:extLst>
          </p:cNvPr>
          <p:cNvSpPr/>
          <p:nvPr/>
        </p:nvSpPr>
        <p:spPr>
          <a:xfrm>
            <a:off x="9904825" y="473768"/>
            <a:ext cx="1774520" cy="918575"/>
          </a:xfrm>
          <a:prstGeom prst="rect">
            <a:avLst/>
          </a:prstGeom>
          <a:solidFill>
            <a:srgbClr val="00B0F0"/>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900">
                <a:latin typeface="Gill Sans"/>
                <a:cs typeface="Calibri"/>
              </a:rPr>
              <a:t>Readiness &amp; </a:t>
            </a:r>
            <a:br>
              <a:rPr lang="en-US" sz="1900">
                <a:latin typeface="Gill Sans"/>
                <a:cs typeface="Calibri"/>
              </a:rPr>
            </a:br>
            <a:r>
              <a:rPr lang="en-US" sz="1900">
                <a:latin typeface="Gill Sans"/>
                <a:cs typeface="Calibri"/>
              </a:rPr>
              <a:t>Assessment</a:t>
            </a:r>
          </a:p>
        </p:txBody>
      </p:sp>
      <p:sp>
        <p:nvSpPr>
          <p:cNvPr id="9" name="Oval 8">
            <a:extLst>
              <a:ext uri="{FF2B5EF4-FFF2-40B4-BE49-F238E27FC236}">
                <a16:creationId xmlns:a16="http://schemas.microsoft.com/office/drawing/2014/main" id="{AF6DEE63-D400-68F6-FA5C-C4055121BE35}"/>
              </a:ext>
            </a:extLst>
          </p:cNvPr>
          <p:cNvSpPr/>
          <p:nvPr/>
        </p:nvSpPr>
        <p:spPr>
          <a:xfrm>
            <a:off x="10590494" y="272178"/>
            <a:ext cx="407096" cy="407096"/>
          </a:xfrm>
          <a:prstGeom prst="ellipse">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latin typeface="Gill Sans"/>
                <a:cs typeface="Calibri"/>
              </a:rPr>
              <a:t>3</a:t>
            </a:r>
            <a:endParaRPr lang="en-US"/>
          </a:p>
        </p:txBody>
      </p:sp>
    </p:spTree>
    <p:extLst>
      <p:ext uri="{BB962C8B-B14F-4D97-AF65-F5344CB8AC3E}">
        <p14:creationId xmlns:p14="http://schemas.microsoft.com/office/powerpoint/2010/main" val="409597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Graphical user interface, application, Word&#10;&#10;Description automatically generated">
            <a:extLst>
              <a:ext uri="{FF2B5EF4-FFF2-40B4-BE49-F238E27FC236}">
                <a16:creationId xmlns:a16="http://schemas.microsoft.com/office/drawing/2014/main" id="{9E0CEA07-6415-C67C-4B55-CD2018919E81}"/>
              </a:ext>
            </a:extLst>
          </p:cNvPr>
          <p:cNvPicPr>
            <a:picLocks noChangeAspect="1"/>
          </p:cNvPicPr>
          <p:nvPr/>
        </p:nvPicPr>
        <p:blipFill>
          <a:blip r:embed="rId3"/>
          <a:stretch>
            <a:fillRect/>
          </a:stretch>
        </p:blipFill>
        <p:spPr>
          <a:xfrm>
            <a:off x="-4175" y="-4306"/>
            <a:ext cx="12200350" cy="6866611"/>
          </a:xfrm>
          <a:prstGeom prst="rect">
            <a:avLst/>
          </a:prstGeom>
        </p:spPr>
      </p:pic>
      <p:sp>
        <p:nvSpPr>
          <p:cNvPr id="2" name="Title 1">
            <a:extLst>
              <a:ext uri="{FF2B5EF4-FFF2-40B4-BE49-F238E27FC236}">
                <a16:creationId xmlns:a16="http://schemas.microsoft.com/office/drawing/2014/main" id="{24B489A0-3A6B-0AB6-5827-F5F831CA11BD}"/>
              </a:ext>
            </a:extLst>
          </p:cNvPr>
          <p:cNvSpPr>
            <a:spLocks noGrp="1"/>
          </p:cNvSpPr>
          <p:nvPr>
            <p:ph type="title"/>
          </p:nvPr>
        </p:nvSpPr>
        <p:spPr>
          <a:xfrm>
            <a:off x="838200" y="594770"/>
            <a:ext cx="10515600" cy="881784"/>
          </a:xfrm>
        </p:spPr>
        <p:txBody>
          <a:bodyPr/>
          <a:lstStyle/>
          <a:p>
            <a:r>
              <a:rPr lang="en-US" b="1">
                <a:latin typeface="Gill Sans MT"/>
              </a:rPr>
              <a:t>Phase 4: Matching &amp; Sponsorship</a:t>
            </a:r>
          </a:p>
        </p:txBody>
      </p:sp>
      <p:pic>
        <p:nvPicPr>
          <p:cNvPr id="5" name="Content Placeholder 4" descr="Table&#10;&#10;Description automatically generated">
            <a:extLst>
              <a:ext uri="{FF2B5EF4-FFF2-40B4-BE49-F238E27FC236}">
                <a16:creationId xmlns:a16="http://schemas.microsoft.com/office/drawing/2014/main" id="{2F1ABB3F-7E1D-527A-7B6E-44DE2AE302C0}"/>
              </a:ext>
            </a:extLst>
          </p:cNvPr>
          <p:cNvPicPr>
            <a:picLocks noGrp="1" noChangeAspect="1"/>
          </p:cNvPicPr>
          <p:nvPr>
            <p:ph idx="1"/>
          </p:nvPr>
        </p:nvPicPr>
        <p:blipFill>
          <a:blip r:embed="rId4"/>
          <a:stretch>
            <a:fillRect/>
          </a:stretch>
        </p:blipFill>
        <p:spPr>
          <a:xfrm>
            <a:off x="1034164" y="1467634"/>
            <a:ext cx="10113234" cy="5025024"/>
          </a:xfrm>
        </p:spPr>
      </p:pic>
      <p:sp>
        <p:nvSpPr>
          <p:cNvPr id="9" name="Rectangle 8">
            <a:extLst>
              <a:ext uri="{FF2B5EF4-FFF2-40B4-BE49-F238E27FC236}">
                <a16:creationId xmlns:a16="http://schemas.microsoft.com/office/drawing/2014/main" id="{C53191E0-137E-D86A-545B-F530E6581396}"/>
              </a:ext>
            </a:extLst>
          </p:cNvPr>
          <p:cNvSpPr/>
          <p:nvPr/>
        </p:nvSpPr>
        <p:spPr>
          <a:xfrm>
            <a:off x="9925701" y="505083"/>
            <a:ext cx="1774520" cy="918575"/>
          </a:xfrm>
          <a:prstGeom prst="rect">
            <a:avLst/>
          </a:prstGeom>
          <a:solidFill>
            <a:srgbClr val="00B0F0"/>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900">
                <a:latin typeface="Gill Sans"/>
                <a:cs typeface="Calibri"/>
              </a:rPr>
              <a:t>Matching &amp; Sponsorship</a:t>
            </a:r>
            <a:endParaRPr lang="en-US" sz="1900">
              <a:cs typeface="Calibri"/>
            </a:endParaRPr>
          </a:p>
        </p:txBody>
      </p:sp>
      <p:sp>
        <p:nvSpPr>
          <p:cNvPr id="11" name="Oval 10">
            <a:extLst>
              <a:ext uri="{FF2B5EF4-FFF2-40B4-BE49-F238E27FC236}">
                <a16:creationId xmlns:a16="http://schemas.microsoft.com/office/drawing/2014/main" id="{7AD37A60-7C19-6D84-711B-06FF5FB38980}"/>
              </a:ext>
            </a:extLst>
          </p:cNvPr>
          <p:cNvSpPr/>
          <p:nvPr/>
        </p:nvSpPr>
        <p:spPr>
          <a:xfrm>
            <a:off x="10611370" y="303493"/>
            <a:ext cx="407096" cy="407096"/>
          </a:xfrm>
          <a:prstGeom prst="ellipse">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latin typeface="Gill Sans"/>
                <a:cs typeface="Calibri"/>
              </a:rPr>
              <a:t>4</a:t>
            </a:r>
            <a:endParaRPr lang="en-US">
              <a:latin typeface="Gill Sans"/>
            </a:endParaRPr>
          </a:p>
        </p:txBody>
      </p:sp>
    </p:spTree>
    <p:extLst>
      <p:ext uri="{BB962C8B-B14F-4D97-AF65-F5344CB8AC3E}">
        <p14:creationId xmlns:p14="http://schemas.microsoft.com/office/powerpoint/2010/main" val="218954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rectangle&#10;&#10;Description automatically generated">
            <a:extLst>
              <a:ext uri="{FF2B5EF4-FFF2-40B4-BE49-F238E27FC236}">
                <a16:creationId xmlns:a16="http://schemas.microsoft.com/office/drawing/2014/main" id="{0DD9265B-691D-873B-7276-D1D818FFB174}"/>
              </a:ext>
            </a:extLst>
          </p:cNvPr>
          <p:cNvPicPr>
            <a:picLocks noChangeAspect="1"/>
          </p:cNvPicPr>
          <p:nvPr/>
        </p:nvPicPr>
        <p:blipFill>
          <a:blip r:embed="rId3"/>
          <a:stretch>
            <a:fillRect/>
          </a:stretch>
        </p:blipFill>
        <p:spPr>
          <a:xfrm>
            <a:off x="-4175" y="-4306"/>
            <a:ext cx="12200350" cy="6866611"/>
          </a:xfrm>
          <a:prstGeom prst="rect">
            <a:avLst/>
          </a:prstGeom>
        </p:spPr>
      </p:pic>
      <p:sp>
        <p:nvSpPr>
          <p:cNvPr id="2" name="Title 1">
            <a:extLst>
              <a:ext uri="{FF2B5EF4-FFF2-40B4-BE49-F238E27FC236}">
                <a16:creationId xmlns:a16="http://schemas.microsoft.com/office/drawing/2014/main" id="{5AE4BA77-1A6E-31AF-CBB8-C503E43FDAD5}"/>
              </a:ext>
            </a:extLst>
          </p:cNvPr>
          <p:cNvSpPr>
            <a:spLocks noGrp="1"/>
          </p:cNvSpPr>
          <p:nvPr>
            <p:ph type="title"/>
          </p:nvPr>
        </p:nvSpPr>
        <p:spPr>
          <a:xfrm>
            <a:off x="827762" y="573893"/>
            <a:ext cx="10515600" cy="881784"/>
          </a:xfrm>
        </p:spPr>
        <p:txBody>
          <a:bodyPr/>
          <a:lstStyle/>
          <a:p>
            <a:pPr algn="ctr"/>
            <a:r>
              <a:rPr lang="en-US" b="1">
                <a:latin typeface="Gill Sans MT"/>
              </a:rPr>
              <a:t>The ministry of community sponsorship </a:t>
            </a:r>
            <a:endParaRPr lang="en-US" b="1"/>
          </a:p>
        </p:txBody>
      </p:sp>
      <p:pic>
        <p:nvPicPr>
          <p:cNvPr id="5" name="Content Placeholder 4" descr="Graphical user interface, text, application&#10;&#10;Description automatically generated">
            <a:extLst>
              <a:ext uri="{FF2B5EF4-FFF2-40B4-BE49-F238E27FC236}">
                <a16:creationId xmlns:a16="http://schemas.microsoft.com/office/drawing/2014/main" id="{F930C449-D46A-137F-9227-264E777FE148}"/>
              </a:ext>
            </a:extLst>
          </p:cNvPr>
          <p:cNvPicPr>
            <a:picLocks noGrp="1" noChangeAspect="1"/>
          </p:cNvPicPr>
          <p:nvPr>
            <p:ph idx="1"/>
          </p:nvPr>
        </p:nvPicPr>
        <p:blipFill rotWithShape="1">
          <a:blip r:embed="rId4"/>
          <a:srcRect l="2353" t="3741" r="724" b="1746"/>
          <a:stretch/>
        </p:blipFill>
        <p:spPr>
          <a:xfrm>
            <a:off x="402731" y="1716653"/>
            <a:ext cx="11386605" cy="4029641"/>
          </a:xfrm>
        </p:spPr>
      </p:pic>
    </p:spTree>
    <p:extLst>
      <p:ext uri="{BB962C8B-B14F-4D97-AF65-F5344CB8AC3E}">
        <p14:creationId xmlns:p14="http://schemas.microsoft.com/office/powerpoint/2010/main" val="783768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rectangle&#10;&#10;Description automatically generated">
            <a:extLst>
              <a:ext uri="{FF2B5EF4-FFF2-40B4-BE49-F238E27FC236}">
                <a16:creationId xmlns:a16="http://schemas.microsoft.com/office/drawing/2014/main" id="{C22BDCCB-3009-528F-F1DC-51790888DB85}"/>
              </a:ext>
            </a:extLst>
          </p:cNvPr>
          <p:cNvPicPr>
            <a:picLocks noChangeAspect="1"/>
          </p:cNvPicPr>
          <p:nvPr/>
        </p:nvPicPr>
        <p:blipFill>
          <a:blip r:embed="rId3"/>
          <a:stretch>
            <a:fillRect/>
          </a:stretch>
        </p:blipFill>
        <p:spPr>
          <a:xfrm>
            <a:off x="-4175" y="-4306"/>
            <a:ext cx="12200350" cy="6866611"/>
          </a:xfrm>
          <a:prstGeom prst="rect">
            <a:avLst/>
          </a:prstGeom>
        </p:spPr>
      </p:pic>
      <p:sp>
        <p:nvSpPr>
          <p:cNvPr id="2" name="Title 1">
            <a:extLst>
              <a:ext uri="{FF2B5EF4-FFF2-40B4-BE49-F238E27FC236}">
                <a16:creationId xmlns:a16="http://schemas.microsoft.com/office/drawing/2014/main" id="{5AE4BA77-1A6E-31AF-CBB8-C503E43FDAD5}"/>
              </a:ext>
            </a:extLst>
          </p:cNvPr>
          <p:cNvSpPr>
            <a:spLocks noGrp="1"/>
          </p:cNvSpPr>
          <p:nvPr>
            <p:ph type="title"/>
          </p:nvPr>
        </p:nvSpPr>
        <p:spPr/>
        <p:txBody>
          <a:bodyPr/>
          <a:lstStyle/>
          <a:p>
            <a:pPr algn="ctr"/>
            <a:r>
              <a:rPr lang="en-US" b="1">
                <a:latin typeface="Gill Sans MT"/>
              </a:rPr>
              <a:t>The ministry of community sponsorship </a:t>
            </a:r>
            <a:endParaRPr lang="en-US" b="1"/>
          </a:p>
        </p:txBody>
      </p:sp>
      <p:pic>
        <p:nvPicPr>
          <p:cNvPr id="7" name="Content Placeholder 6" descr="Graphical user interface, text, application&#10;&#10;Description automatically generated">
            <a:extLst>
              <a:ext uri="{FF2B5EF4-FFF2-40B4-BE49-F238E27FC236}">
                <a16:creationId xmlns:a16="http://schemas.microsoft.com/office/drawing/2014/main" id="{26A2661A-2DDE-AF75-9FB2-1A9FA2F70178}"/>
              </a:ext>
            </a:extLst>
          </p:cNvPr>
          <p:cNvPicPr>
            <a:picLocks noGrp="1" noChangeAspect="1"/>
          </p:cNvPicPr>
          <p:nvPr>
            <p:ph idx="1"/>
          </p:nvPr>
        </p:nvPicPr>
        <p:blipFill rotWithShape="1">
          <a:blip r:embed="rId4"/>
          <a:srcRect l="1775" t="4286" r="3254" b="5918"/>
          <a:stretch/>
        </p:blipFill>
        <p:spPr>
          <a:xfrm>
            <a:off x="1078282" y="1242743"/>
            <a:ext cx="10052316" cy="4601364"/>
          </a:xfrm>
        </p:spPr>
      </p:pic>
    </p:spTree>
    <p:extLst>
      <p:ext uri="{BB962C8B-B14F-4D97-AF65-F5344CB8AC3E}">
        <p14:creationId xmlns:p14="http://schemas.microsoft.com/office/powerpoint/2010/main" val="3499348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rectangle&#10;&#10;Description automatically generated">
            <a:extLst>
              <a:ext uri="{FF2B5EF4-FFF2-40B4-BE49-F238E27FC236}">
                <a16:creationId xmlns:a16="http://schemas.microsoft.com/office/drawing/2014/main" id="{DD3502A7-226B-6203-8C0A-C48E0E8CC85E}"/>
              </a:ext>
            </a:extLst>
          </p:cNvPr>
          <p:cNvPicPr>
            <a:picLocks noChangeAspect="1"/>
          </p:cNvPicPr>
          <p:nvPr/>
        </p:nvPicPr>
        <p:blipFill>
          <a:blip r:embed="rId3"/>
          <a:stretch>
            <a:fillRect/>
          </a:stretch>
        </p:blipFill>
        <p:spPr>
          <a:xfrm>
            <a:off x="-4175" y="-4306"/>
            <a:ext cx="12200350" cy="6866611"/>
          </a:xfrm>
          <a:prstGeom prst="rect">
            <a:avLst/>
          </a:prstGeom>
        </p:spPr>
      </p:pic>
      <p:sp>
        <p:nvSpPr>
          <p:cNvPr id="2" name="Title 1">
            <a:extLst>
              <a:ext uri="{FF2B5EF4-FFF2-40B4-BE49-F238E27FC236}">
                <a16:creationId xmlns:a16="http://schemas.microsoft.com/office/drawing/2014/main" id="{5AE4BA77-1A6E-31AF-CBB8-C503E43FDAD5}"/>
              </a:ext>
            </a:extLst>
          </p:cNvPr>
          <p:cNvSpPr>
            <a:spLocks noGrp="1"/>
          </p:cNvSpPr>
          <p:nvPr>
            <p:ph type="title"/>
          </p:nvPr>
        </p:nvSpPr>
        <p:spPr>
          <a:xfrm>
            <a:off x="838200" y="667838"/>
            <a:ext cx="10515600" cy="881784"/>
          </a:xfrm>
        </p:spPr>
        <p:txBody>
          <a:bodyPr/>
          <a:lstStyle/>
          <a:p>
            <a:pPr algn="ctr"/>
            <a:r>
              <a:rPr lang="en-US" b="1">
                <a:latin typeface="Gill Sans MT"/>
              </a:rPr>
              <a:t>The ministry of community sponsorship </a:t>
            </a:r>
            <a:endParaRPr lang="en-US" b="1"/>
          </a:p>
        </p:txBody>
      </p:sp>
      <p:pic>
        <p:nvPicPr>
          <p:cNvPr id="6" name="Content Placeholder 5" descr="Graphical user interface, text, application&#10;&#10;Description automatically generated">
            <a:extLst>
              <a:ext uri="{FF2B5EF4-FFF2-40B4-BE49-F238E27FC236}">
                <a16:creationId xmlns:a16="http://schemas.microsoft.com/office/drawing/2014/main" id="{A512BAA2-7DED-71C8-3870-EC9EAD7EB46E}"/>
              </a:ext>
            </a:extLst>
          </p:cNvPr>
          <p:cNvPicPr>
            <a:picLocks noGrp="1" noChangeAspect="1"/>
          </p:cNvPicPr>
          <p:nvPr>
            <p:ph idx="1"/>
          </p:nvPr>
        </p:nvPicPr>
        <p:blipFill rotWithShape="1">
          <a:blip r:embed="rId4"/>
          <a:srcRect l="1649" r="1302" b="377"/>
          <a:stretch/>
        </p:blipFill>
        <p:spPr>
          <a:xfrm>
            <a:off x="354904" y="2209607"/>
            <a:ext cx="11496201" cy="2711863"/>
          </a:xfrm>
        </p:spPr>
      </p:pic>
    </p:spTree>
    <p:extLst>
      <p:ext uri="{BB962C8B-B14F-4D97-AF65-F5344CB8AC3E}">
        <p14:creationId xmlns:p14="http://schemas.microsoft.com/office/powerpoint/2010/main" val="3116476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graphical user interface&#10;&#10;Description automatically generated">
            <a:extLst>
              <a:ext uri="{FF2B5EF4-FFF2-40B4-BE49-F238E27FC236}">
                <a16:creationId xmlns:a16="http://schemas.microsoft.com/office/drawing/2014/main" id="{EED76834-36AF-5CF6-995F-D763B7F504F0}"/>
              </a:ext>
            </a:extLst>
          </p:cNvPr>
          <p:cNvPicPr>
            <a:picLocks noChangeAspect="1"/>
          </p:cNvPicPr>
          <p:nvPr/>
        </p:nvPicPr>
        <p:blipFill>
          <a:blip r:embed="rId3"/>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8508673B-861A-08AC-5ED9-C79AB0C50B85}"/>
              </a:ext>
            </a:extLst>
          </p:cNvPr>
          <p:cNvSpPr>
            <a:spLocks noGrp="1"/>
          </p:cNvSpPr>
          <p:nvPr>
            <p:ph type="title"/>
          </p:nvPr>
        </p:nvSpPr>
        <p:spPr/>
        <p:txBody>
          <a:bodyPr/>
          <a:lstStyle/>
          <a:p>
            <a:r>
              <a:rPr lang="en-US" b="1">
                <a:latin typeface="Gill Sans MT"/>
              </a:rPr>
              <a:t>Phase 5: Conclusion </a:t>
            </a:r>
            <a:endParaRPr lang="en-US" b="1"/>
          </a:p>
        </p:txBody>
      </p:sp>
      <p:sp>
        <p:nvSpPr>
          <p:cNvPr id="3" name="Content Placeholder 2">
            <a:extLst>
              <a:ext uri="{FF2B5EF4-FFF2-40B4-BE49-F238E27FC236}">
                <a16:creationId xmlns:a16="http://schemas.microsoft.com/office/drawing/2014/main" id="{7B9D98D1-166A-C8D5-E137-8B8250179674}"/>
              </a:ext>
            </a:extLst>
          </p:cNvPr>
          <p:cNvSpPr>
            <a:spLocks noGrp="1"/>
          </p:cNvSpPr>
          <p:nvPr>
            <p:ph idx="1"/>
          </p:nvPr>
        </p:nvSpPr>
        <p:spPr>
          <a:xfrm>
            <a:off x="775570" y="1273479"/>
            <a:ext cx="8845463" cy="4433758"/>
          </a:xfrm>
        </p:spPr>
        <p:txBody>
          <a:bodyPr vert="horz" lIns="91440" tIns="45720" rIns="91440" bIns="45720" rtlCol="0" anchor="t">
            <a:normAutofit/>
          </a:bodyPr>
          <a:lstStyle/>
          <a:p>
            <a:pPr marL="0" indent="0">
              <a:lnSpc>
                <a:spcPct val="150000"/>
              </a:lnSpc>
              <a:buNone/>
            </a:pPr>
            <a:r>
              <a:rPr lang="en-US" sz="2200">
                <a:latin typeface="Gill Sans MT"/>
              </a:rPr>
              <a:t>The ministry of community sponsorship is vital and time-limited;</a:t>
            </a:r>
            <a:r>
              <a:rPr lang="en-US" sz="2200">
                <a:solidFill>
                  <a:srgbClr val="000000"/>
                </a:solidFill>
                <a:latin typeface="Gill Sans MT"/>
              </a:rPr>
              <a:t> </a:t>
            </a:r>
            <a:r>
              <a:rPr lang="en-US" sz="2200" b="1">
                <a:solidFill>
                  <a:srgbClr val="6A1E75"/>
                </a:solidFill>
                <a:latin typeface="Gill Sans MT"/>
              </a:rPr>
              <a:t>the purpose of community sponsorship is to empower your new neighbors towards independence and self-sufficiency. </a:t>
            </a:r>
            <a:endParaRPr lang="en-US" sz="2200" b="1">
              <a:solidFill>
                <a:srgbClr val="6A1E75"/>
              </a:solidFill>
            </a:endParaRPr>
          </a:p>
          <a:p>
            <a:pPr marL="0" indent="0">
              <a:lnSpc>
                <a:spcPct val="150000"/>
              </a:lnSpc>
              <a:buNone/>
            </a:pPr>
            <a:r>
              <a:rPr lang="en-US" sz="2200">
                <a:latin typeface="Gill Sans MT"/>
              </a:rPr>
              <a:t>During this phase, EMM provides each </a:t>
            </a:r>
            <a:r>
              <a:rPr lang="en-US" sz="2200" err="1">
                <a:latin typeface="Gill Sans MT"/>
              </a:rPr>
              <a:t>NtN</a:t>
            </a:r>
            <a:r>
              <a:rPr lang="en-US" sz="2200">
                <a:latin typeface="Gill Sans MT"/>
              </a:rPr>
              <a:t> team with resources and coaching on how to bring the community sponsorship relationship with your new neighbors to a close. We reflect with you on the experience and celebrate your work as you, in turn, mark the conclusion of this chapter in your relationship with your new neighbor. </a:t>
            </a:r>
            <a:endParaRPr lang="en-US" sz="2200"/>
          </a:p>
          <a:p>
            <a:pPr marL="0" indent="0">
              <a:lnSpc>
                <a:spcPct val="150000"/>
              </a:lnSpc>
              <a:buNone/>
            </a:pPr>
            <a:endParaRPr lang="en-US" sz="2200"/>
          </a:p>
        </p:txBody>
      </p:sp>
      <p:sp>
        <p:nvSpPr>
          <p:cNvPr id="9" name="Rectangle 8">
            <a:extLst>
              <a:ext uri="{FF2B5EF4-FFF2-40B4-BE49-F238E27FC236}">
                <a16:creationId xmlns:a16="http://schemas.microsoft.com/office/drawing/2014/main" id="{AA5784AD-3F09-763B-9DA6-3C0226FC509D}"/>
              </a:ext>
            </a:extLst>
          </p:cNvPr>
          <p:cNvSpPr/>
          <p:nvPr/>
        </p:nvSpPr>
        <p:spPr>
          <a:xfrm>
            <a:off x="9904825" y="473769"/>
            <a:ext cx="1774520" cy="918575"/>
          </a:xfrm>
          <a:prstGeom prst="rect">
            <a:avLst/>
          </a:prstGeom>
          <a:solidFill>
            <a:srgbClr val="00B0F0"/>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2000">
                <a:latin typeface="Gill Sans"/>
                <a:cs typeface="Calibri"/>
              </a:rPr>
              <a:t>Conclusion</a:t>
            </a:r>
            <a:endParaRPr lang="en-US"/>
          </a:p>
        </p:txBody>
      </p:sp>
      <p:sp>
        <p:nvSpPr>
          <p:cNvPr id="11" name="Oval 10">
            <a:extLst>
              <a:ext uri="{FF2B5EF4-FFF2-40B4-BE49-F238E27FC236}">
                <a16:creationId xmlns:a16="http://schemas.microsoft.com/office/drawing/2014/main" id="{09E5230A-03BC-7B52-A368-050A109AC83F}"/>
              </a:ext>
            </a:extLst>
          </p:cNvPr>
          <p:cNvSpPr/>
          <p:nvPr/>
        </p:nvSpPr>
        <p:spPr>
          <a:xfrm>
            <a:off x="10590494" y="272179"/>
            <a:ext cx="407096" cy="407096"/>
          </a:xfrm>
          <a:prstGeom prst="ellipse">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a:latin typeface="Gill Sans"/>
                <a:cs typeface="Calibri"/>
              </a:rPr>
              <a:t>5</a:t>
            </a:r>
          </a:p>
        </p:txBody>
      </p:sp>
    </p:spTree>
    <p:extLst>
      <p:ext uri="{BB962C8B-B14F-4D97-AF65-F5344CB8AC3E}">
        <p14:creationId xmlns:p14="http://schemas.microsoft.com/office/powerpoint/2010/main" val="2843029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graphical user interface&#10;&#10;Description automatically generated">
            <a:extLst>
              <a:ext uri="{FF2B5EF4-FFF2-40B4-BE49-F238E27FC236}">
                <a16:creationId xmlns:a16="http://schemas.microsoft.com/office/drawing/2014/main" id="{7415C731-46A7-BADF-9CF8-2B4EFBEB61D1}"/>
              </a:ext>
            </a:extLst>
          </p:cNvPr>
          <p:cNvPicPr>
            <a:picLocks noChangeAspect="1"/>
          </p:cNvPicPr>
          <p:nvPr/>
        </p:nvPicPr>
        <p:blipFill>
          <a:blip r:embed="rId3"/>
          <a:stretch>
            <a:fillRect/>
          </a:stretch>
        </p:blipFill>
        <p:spPr>
          <a:xfrm>
            <a:off x="-4176" y="-4305"/>
            <a:ext cx="12200350" cy="6866611"/>
          </a:xfrm>
          <a:prstGeom prst="rect">
            <a:avLst/>
          </a:prstGeom>
        </p:spPr>
      </p:pic>
      <p:sp>
        <p:nvSpPr>
          <p:cNvPr id="4" name="Rectangle 3">
            <a:extLst>
              <a:ext uri="{FF2B5EF4-FFF2-40B4-BE49-F238E27FC236}">
                <a16:creationId xmlns:a16="http://schemas.microsoft.com/office/drawing/2014/main" id="{24E807F1-D5FC-F787-B9C5-0E74C30C6A64}"/>
              </a:ext>
            </a:extLst>
          </p:cNvPr>
          <p:cNvSpPr/>
          <p:nvPr/>
        </p:nvSpPr>
        <p:spPr>
          <a:xfrm>
            <a:off x="2263949" y="729710"/>
            <a:ext cx="7296408" cy="1894357"/>
          </a:xfrm>
          <a:prstGeom prst="rect">
            <a:avLst/>
          </a:prstGeom>
          <a:solidFill>
            <a:srgbClr val="D9D3DB"/>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1900" b="1">
                <a:solidFill>
                  <a:schemeClr val="tx1"/>
                </a:solidFill>
                <a:latin typeface="Gill Sans MT"/>
                <a:cs typeface="Calibri"/>
              </a:rPr>
              <a:t>Resources for Neighbor to Neighbor Teams:</a:t>
            </a:r>
            <a:br>
              <a:rPr lang="en-US" sz="1900" b="1">
                <a:latin typeface="Gill Sans MT"/>
                <a:cs typeface="Calibri"/>
              </a:rPr>
            </a:br>
            <a:r>
              <a:rPr lang="en-US" sz="1900" b="1">
                <a:solidFill>
                  <a:srgbClr val="FF0000"/>
                </a:solidFill>
                <a:latin typeface="Gill Sans MT"/>
                <a:ea typeface="+mn-lt"/>
                <a:cs typeface="+mn-lt"/>
                <a:hlinkClick r:id="rId4"/>
              </a:rPr>
              <a:t>https://episcopalmigrationministries.org/ntnteamresources/</a:t>
            </a:r>
            <a:endParaRPr lang="en-US" b="1">
              <a:solidFill>
                <a:srgbClr val="FF0000"/>
              </a:solidFill>
              <a:latin typeface="Gill Sans MT"/>
            </a:endParaRPr>
          </a:p>
        </p:txBody>
      </p:sp>
      <p:sp>
        <p:nvSpPr>
          <p:cNvPr id="13" name="Rectangle 12">
            <a:extLst>
              <a:ext uri="{FF2B5EF4-FFF2-40B4-BE49-F238E27FC236}">
                <a16:creationId xmlns:a16="http://schemas.microsoft.com/office/drawing/2014/main" id="{38136D0B-3557-29C3-6B4E-0AB93A09F5C1}"/>
              </a:ext>
            </a:extLst>
          </p:cNvPr>
          <p:cNvSpPr/>
          <p:nvPr/>
        </p:nvSpPr>
        <p:spPr>
          <a:xfrm>
            <a:off x="4487317" y="552258"/>
            <a:ext cx="2849669" cy="547810"/>
          </a:xfrm>
          <a:prstGeom prst="rect">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2000">
                <a:latin typeface="Gill Sans"/>
                <a:cs typeface="Calibri"/>
              </a:rPr>
              <a:t>Helpful Resource:</a:t>
            </a:r>
            <a:endParaRPr lang="en-US" sz="2000">
              <a:cs typeface="Calibri"/>
            </a:endParaRPr>
          </a:p>
        </p:txBody>
      </p:sp>
      <p:sp>
        <p:nvSpPr>
          <p:cNvPr id="16" name="Rectangle 15">
            <a:extLst>
              <a:ext uri="{FF2B5EF4-FFF2-40B4-BE49-F238E27FC236}">
                <a16:creationId xmlns:a16="http://schemas.microsoft.com/office/drawing/2014/main" id="{CAEFBB45-11E8-5AE4-CE43-7F8304F441F6}"/>
              </a:ext>
            </a:extLst>
          </p:cNvPr>
          <p:cNvSpPr/>
          <p:nvPr/>
        </p:nvSpPr>
        <p:spPr>
          <a:xfrm>
            <a:off x="2243072" y="3120094"/>
            <a:ext cx="7296408" cy="1894357"/>
          </a:xfrm>
          <a:prstGeom prst="rect">
            <a:avLst/>
          </a:prstGeom>
          <a:solidFill>
            <a:srgbClr val="D9D3DB"/>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2200" b="1">
                <a:solidFill>
                  <a:schemeClr val="tx1"/>
                </a:solidFill>
                <a:latin typeface="Gill Sans MT"/>
                <a:cs typeface="Calibri"/>
                <a:hlinkClick r:id="rId5">
                  <a:extLst>
                    <a:ext uri="{A12FA001-AC4F-418D-AE19-62706E023703}">
                      <ahyp:hlinkClr xmlns:ahyp="http://schemas.microsoft.com/office/drawing/2018/hyperlinkcolor" val="tx"/>
                    </a:ext>
                  </a:extLst>
                </a:hlinkClick>
              </a:rPr>
              <a:t>Frequently Asked Questions</a:t>
            </a:r>
            <a:endParaRPr lang="en-US" sz="2200" b="1">
              <a:solidFill>
                <a:schemeClr val="tx1"/>
              </a:solidFill>
              <a:latin typeface="Gill Sans MT"/>
              <a:cs typeface="Calibri"/>
            </a:endParaRPr>
          </a:p>
        </p:txBody>
      </p:sp>
      <p:sp>
        <p:nvSpPr>
          <p:cNvPr id="17" name="Rectangle 16">
            <a:extLst>
              <a:ext uri="{FF2B5EF4-FFF2-40B4-BE49-F238E27FC236}">
                <a16:creationId xmlns:a16="http://schemas.microsoft.com/office/drawing/2014/main" id="{DF30E958-601C-847A-9D1C-FAA958CADA4F}"/>
              </a:ext>
            </a:extLst>
          </p:cNvPr>
          <p:cNvSpPr/>
          <p:nvPr/>
        </p:nvSpPr>
        <p:spPr>
          <a:xfrm>
            <a:off x="4466440" y="2942642"/>
            <a:ext cx="2849669" cy="547810"/>
          </a:xfrm>
          <a:prstGeom prst="rect">
            <a:avLst/>
          </a:prstGeom>
          <a:solidFill>
            <a:srgbClr val="6A1E75"/>
          </a:solidFill>
          <a:ln>
            <a:no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a:r>
              <a:rPr lang="en-US" sz="2000">
                <a:latin typeface="Gill Sans"/>
                <a:cs typeface="Calibri"/>
              </a:rPr>
              <a:t>Helpful Resource:</a:t>
            </a:r>
            <a:endParaRPr lang="en-US" sz="2000">
              <a:cs typeface="Calibri"/>
            </a:endParaRPr>
          </a:p>
        </p:txBody>
      </p:sp>
    </p:spTree>
    <p:extLst>
      <p:ext uri="{BB962C8B-B14F-4D97-AF65-F5344CB8AC3E}">
        <p14:creationId xmlns:p14="http://schemas.microsoft.com/office/powerpoint/2010/main" val="2923829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35000C-9050-4897-9E90-5013AE28631D}"/>
              </a:ext>
            </a:extLst>
          </p:cNvPr>
          <p:cNvSpPr/>
          <p:nvPr/>
        </p:nvSpPr>
        <p:spPr>
          <a:xfrm>
            <a:off x="0" y="5880582"/>
            <a:ext cx="12192001" cy="977416"/>
          </a:xfrm>
          <a:prstGeom prst="rect">
            <a:avLst/>
          </a:prstGeom>
          <a:solidFill>
            <a:srgbClr val="6B1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Text&#10;&#10;Description automatically generated">
            <a:extLst>
              <a:ext uri="{FF2B5EF4-FFF2-40B4-BE49-F238E27FC236}">
                <a16:creationId xmlns:a16="http://schemas.microsoft.com/office/drawing/2014/main" id="{F3ABCB6B-9440-40C8-8149-C218DC6E5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126" y="5993456"/>
            <a:ext cx="2500969" cy="622272"/>
          </a:xfrm>
          <a:prstGeom prst="rect">
            <a:avLst/>
          </a:prstGeom>
        </p:spPr>
      </p:pic>
      <p:pic>
        <p:nvPicPr>
          <p:cNvPr id="7" name="Picture 6">
            <a:extLst>
              <a:ext uri="{FF2B5EF4-FFF2-40B4-BE49-F238E27FC236}">
                <a16:creationId xmlns:a16="http://schemas.microsoft.com/office/drawing/2014/main" id="{145C824C-45EA-3748-86D9-573626263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45" y="6140114"/>
            <a:ext cx="2984890" cy="533842"/>
          </a:xfrm>
          <a:prstGeom prst="rect">
            <a:avLst/>
          </a:prstGeom>
        </p:spPr>
      </p:pic>
      <p:pic>
        <p:nvPicPr>
          <p:cNvPr id="5" name="Picture 7" descr="A picture containing graphical user interface&#10;&#10;Description automatically generated">
            <a:extLst>
              <a:ext uri="{FF2B5EF4-FFF2-40B4-BE49-F238E27FC236}">
                <a16:creationId xmlns:a16="http://schemas.microsoft.com/office/drawing/2014/main" id="{FFD49179-DC4B-4CB2-0601-D3559CE88692}"/>
              </a:ext>
            </a:extLst>
          </p:cNvPr>
          <p:cNvPicPr>
            <a:picLocks noChangeAspect="1"/>
          </p:cNvPicPr>
          <p:nvPr/>
        </p:nvPicPr>
        <p:blipFill>
          <a:blip r:embed="rId5"/>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EFB8F1C4-BE56-3B4B-B44D-349E34F61368}"/>
              </a:ext>
            </a:extLst>
          </p:cNvPr>
          <p:cNvSpPr>
            <a:spLocks noGrp="1"/>
          </p:cNvSpPr>
          <p:nvPr>
            <p:ph type="title"/>
          </p:nvPr>
        </p:nvSpPr>
        <p:spPr>
          <a:xfrm>
            <a:off x="735195" y="362172"/>
            <a:ext cx="10515600" cy="881784"/>
          </a:xfrm>
        </p:spPr>
        <p:txBody>
          <a:bodyPr/>
          <a:lstStyle/>
          <a:p>
            <a:r>
              <a:rPr lang="en-US" b="1">
                <a:latin typeface="Gill Sans MT"/>
              </a:rPr>
              <a:t>Q &amp; A</a:t>
            </a:r>
          </a:p>
        </p:txBody>
      </p:sp>
      <p:sp>
        <p:nvSpPr>
          <p:cNvPr id="3" name="Content Placeholder 2">
            <a:extLst>
              <a:ext uri="{FF2B5EF4-FFF2-40B4-BE49-F238E27FC236}">
                <a16:creationId xmlns:a16="http://schemas.microsoft.com/office/drawing/2014/main" id="{45483ED0-3E6D-C845-87EF-7C117B011750}"/>
              </a:ext>
            </a:extLst>
          </p:cNvPr>
          <p:cNvSpPr>
            <a:spLocks noGrp="1"/>
          </p:cNvSpPr>
          <p:nvPr>
            <p:ph idx="1"/>
          </p:nvPr>
        </p:nvSpPr>
        <p:spPr>
          <a:xfrm>
            <a:off x="823823" y="-273171"/>
            <a:ext cx="10515600" cy="1529533"/>
          </a:xfrm>
        </p:spPr>
        <p:txBody>
          <a:bodyPr vert="horz" lIns="91440" tIns="45720" rIns="91440" bIns="45720" rtlCol="0" anchor="t">
            <a:normAutofit fontScale="92500" lnSpcReduction="20000"/>
          </a:bodyPr>
          <a:lstStyle/>
          <a:p>
            <a:pPr marL="0" indent="0" algn="ctr">
              <a:buNone/>
            </a:pPr>
            <a:endParaRPr lang="en-US" sz="5800" b="1"/>
          </a:p>
          <a:p>
            <a:pPr marL="0" indent="0" algn="ctr">
              <a:buNone/>
            </a:pPr>
            <a:r>
              <a:rPr lang="en-US" sz="5800" b="1">
                <a:latin typeface="Gill Sans MT"/>
              </a:rPr>
              <a:t>Any questions?</a:t>
            </a:r>
          </a:p>
          <a:p>
            <a:pPr marL="0" indent="0" algn="ctr">
              <a:buNone/>
            </a:pPr>
            <a:endParaRPr lang="en-US" sz="5800" b="1"/>
          </a:p>
        </p:txBody>
      </p:sp>
      <p:sp>
        <p:nvSpPr>
          <p:cNvPr id="4" name="TextBox 3">
            <a:extLst>
              <a:ext uri="{FF2B5EF4-FFF2-40B4-BE49-F238E27FC236}">
                <a16:creationId xmlns:a16="http://schemas.microsoft.com/office/drawing/2014/main" id="{2CB5289C-DFF5-4FF0-ECE8-DD44B6402DA4}"/>
              </a:ext>
            </a:extLst>
          </p:cNvPr>
          <p:cNvSpPr txBox="1"/>
          <p:nvPr/>
        </p:nvSpPr>
        <p:spPr>
          <a:xfrm>
            <a:off x="382438" y="2251494"/>
            <a:ext cx="7415840" cy="23544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endParaRPr lang="en-US" sz="2200">
              <a:latin typeface="Gill Sans MT"/>
            </a:endParaRPr>
          </a:p>
          <a:p>
            <a:pPr marL="342900" indent="-342900">
              <a:spcBef>
                <a:spcPts val="600"/>
              </a:spcBef>
              <a:spcAft>
                <a:spcPts val="600"/>
              </a:spcAft>
              <a:buFont typeface="Arial,Sans-Serif"/>
              <a:buChar char="•"/>
            </a:pPr>
            <a:r>
              <a:rPr lang="en-US" sz="2200">
                <a:latin typeface="Gill Sans MT"/>
              </a:rPr>
              <a:t>Scan the QR code</a:t>
            </a:r>
            <a:endParaRPr lang="en-US" sz="2200">
              <a:latin typeface="Gill Sans MT"/>
              <a:cs typeface="Calibri" panose="020F0502020204030204"/>
            </a:endParaRPr>
          </a:p>
          <a:p>
            <a:pPr marL="342900" indent="-342900">
              <a:spcBef>
                <a:spcPts val="600"/>
              </a:spcBef>
              <a:spcAft>
                <a:spcPts val="600"/>
              </a:spcAft>
              <a:buFont typeface="Arial,Sans-Serif"/>
              <a:buChar char="•"/>
            </a:pPr>
            <a:r>
              <a:rPr lang="en-US" sz="2200">
                <a:latin typeface="Gill Sans MT"/>
              </a:rPr>
              <a:t>To give via phone or for information about making a gift of stock, giving through a donor advised fund, or including Episcopal Migration Ministries in your estate plans, contact </a:t>
            </a:r>
            <a:r>
              <a:rPr lang="en-US" sz="2200">
                <a:latin typeface="Gill Sans MT"/>
                <a:hlinkClick r:id="rId6"/>
              </a:rPr>
              <a:t>giftplanning@episcopalchurch.org</a:t>
            </a:r>
            <a:r>
              <a:rPr lang="en-US" sz="2200">
                <a:latin typeface="Gill Sans MT"/>
              </a:rPr>
              <a:t> or (212) 716-6271.</a:t>
            </a:r>
            <a:endParaRPr lang="en-US" sz="2200">
              <a:latin typeface="Gill Sans MT"/>
              <a:cs typeface="Calibri" panose="020F0502020204030204"/>
            </a:endParaRPr>
          </a:p>
        </p:txBody>
      </p:sp>
      <p:pic>
        <p:nvPicPr>
          <p:cNvPr id="8" name="Picture 8" descr="Qr code&#10;&#10;Description automatically generated">
            <a:extLst>
              <a:ext uri="{FF2B5EF4-FFF2-40B4-BE49-F238E27FC236}">
                <a16:creationId xmlns:a16="http://schemas.microsoft.com/office/drawing/2014/main" id="{698C07B1-8036-16AA-BCD9-D41BDC010E1C}"/>
              </a:ext>
            </a:extLst>
          </p:cNvPr>
          <p:cNvPicPr>
            <a:picLocks noChangeAspect="1"/>
          </p:cNvPicPr>
          <p:nvPr/>
        </p:nvPicPr>
        <p:blipFill>
          <a:blip r:embed="rId7"/>
          <a:stretch>
            <a:fillRect/>
          </a:stretch>
        </p:blipFill>
        <p:spPr>
          <a:xfrm>
            <a:off x="8126083" y="2209801"/>
            <a:ext cx="3214777" cy="3214777"/>
          </a:xfrm>
          <a:prstGeom prst="rect">
            <a:avLst/>
          </a:prstGeom>
        </p:spPr>
      </p:pic>
      <p:sp>
        <p:nvSpPr>
          <p:cNvPr id="9" name="TextBox 8">
            <a:extLst>
              <a:ext uri="{FF2B5EF4-FFF2-40B4-BE49-F238E27FC236}">
                <a16:creationId xmlns:a16="http://schemas.microsoft.com/office/drawing/2014/main" id="{936FC330-9A9A-23A1-3842-89AC370C5154}"/>
              </a:ext>
            </a:extLst>
          </p:cNvPr>
          <p:cNvSpPr txBox="1"/>
          <p:nvPr/>
        </p:nvSpPr>
        <p:spPr>
          <a:xfrm>
            <a:off x="827237" y="1963049"/>
            <a:ext cx="68982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Gill Sans MT"/>
                <a:cs typeface="Calibri"/>
              </a:rPr>
              <a:t>Support EMM's life-saving work</a:t>
            </a:r>
          </a:p>
        </p:txBody>
      </p:sp>
      <p:sp>
        <p:nvSpPr>
          <p:cNvPr id="11" name="TextBox 10">
            <a:extLst>
              <a:ext uri="{FF2B5EF4-FFF2-40B4-BE49-F238E27FC236}">
                <a16:creationId xmlns:a16="http://schemas.microsoft.com/office/drawing/2014/main" id="{E92FE971-8A86-927F-92AB-E27B4BC7FE80}"/>
              </a:ext>
            </a:extLst>
          </p:cNvPr>
          <p:cNvSpPr txBox="1"/>
          <p:nvPr/>
        </p:nvSpPr>
        <p:spPr>
          <a:xfrm>
            <a:off x="827236" y="5126067"/>
            <a:ext cx="57336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Gill Sans MT"/>
                <a:cs typeface="Calibri"/>
              </a:rPr>
              <a:t>THANK YOU</a:t>
            </a:r>
            <a:endParaRPr lang="en-US"/>
          </a:p>
        </p:txBody>
      </p:sp>
    </p:spTree>
    <p:extLst>
      <p:ext uri="{BB962C8B-B14F-4D97-AF65-F5344CB8AC3E}">
        <p14:creationId xmlns:p14="http://schemas.microsoft.com/office/powerpoint/2010/main" val="135113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graphical user interface&#10;&#10;Description automatically generated">
            <a:extLst>
              <a:ext uri="{FF2B5EF4-FFF2-40B4-BE49-F238E27FC236}">
                <a16:creationId xmlns:a16="http://schemas.microsoft.com/office/drawing/2014/main" id="{E5E51C5A-552C-A4D9-640F-1D746CEA6EF6}"/>
              </a:ext>
            </a:extLst>
          </p:cNvPr>
          <p:cNvPicPr>
            <a:picLocks noChangeAspect="1"/>
          </p:cNvPicPr>
          <p:nvPr/>
        </p:nvPicPr>
        <p:blipFill>
          <a:blip r:embed="rId3"/>
          <a:stretch>
            <a:fillRect/>
          </a:stretch>
        </p:blipFill>
        <p:spPr>
          <a:xfrm>
            <a:off x="-4176" y="-4305"/>
            <a:ext cx="12200350" cy="6866611"/>
          </a:xfrm>
          <a:prstGeom prst="rect">
            <a:avLst/>
          </a:prstGeom>
        </p:spPr>
      </p:pic>
      <p:pic>
        <p:nvPicPr>
          <p:cNvPr id="3" name="Picture 4" descr="Chart, bar chart&#10;&#10;Description automatically generated">
            <a:extLst>
              <a:ext uri="{FF2B5EF4-FFF2-40B4-BE49-F238E27FC236}">
                <a16:creationId xmlns:a16="http://schemas.microsoft.com/office/drawing/2014/main" id="{04A5122E-C734-1C66-AA75-D736A64F19BE}"/>
              </a:ext>
            </a:extLst>
          </p:cNvPr>
          <p:cNvPicPr>
            <a:picLocks noChangeAspect="1"/>
          </p:cNvPicPr>
          <p:nvPr/>
        </p:nvPicPr>
        <p:blipFill>
          <a:blip r:embed="rId4"/>
          <a:stretch>
            <a:fillRect/>
          </a:stretch>
        </p:blipFill>
        <p:spPr>
          <a:xfrm>
            <a:off x="284357" y="284689"/>
            <a:ext cx="11613044" cy="5307220"/>
          </a:xfrm>
          <a:prstGeom prst="rect">
            <a:avLst/>
          </a:prstGeom>
        </p:spPr>
      </p:pic>
      <p:sp>
        <p:nvSpPr>
          <p:cNvPr id="5" name="TextBox 4">
            <a:extLst>
              <a:ext uri="{FF2B5EF4-FFF2-40B4-BE49-F238E27FC236}">
                <a16:creationId xmlns:a16="http://schemas.microsoft.com/office/drawing/2014/main" id="{07BC837B-4D9E-A726-722A-C58FF5C2AFD1}"/>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235266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picture containing graphical user interface&#10;&#10;Description automatically generated">
            <a:extLst>
              <a:ext uri="{FF2B5EF4-FFF2-40B4-BE49-F238E27FC236}">
                <a16:creationId xmlns:a16="http://schemas.microsoft.com/office/drawing/2014/main" id="{49EC8276-4E6E-DC10-AC22-FEF39F4DC2B7}"/>
              </a:ext>
            </a:extLst>
          </p:cNvPr>
          <p:cNvPicPr>
            <a:picLocks noChangeAspect="1"/>
          </p:cNvPicPr>
          <p:nvPr/>
        </p:nvPicPr>
        <p:blipFill>
          <a:blip r:embed="rId3"/>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DFC426A2-E0F2-4E7D-8AE0-E6A190EFC918}"/>
              </a:ext>
            </a:extLst>
          </p:cNvPr>
          <p:cNvSpPr>
            <a:spLocks noGrp="1"/>
          </p:cNvSpPr>
          <p:nvPr>
            <p:ph type="title"/>
          </p:nvPr>
        </p:nvSpPr>
        <p:spPr>
          <a:xfrm>
            <a:off x="827762" y="573893"/>
            <a:ext cx="10515600" cy="881784"/>
          </a:xfrm>
        </p:spPr>
        <p:txBody>
          <a:bodyPr/>
          <a:lstStyle/>
          <a:p>
            <a:pPr algn="ctr"/>
            <a:r>
              <a:rPr lang="en-US" b="1">
                <a:latin typeface="Gill Sans MT"/>
              </a:rPr>
              <a:t>Why would someone be forced to flee?</a:t>
            </a:r>
            <a:endParaRPr lang="en-US"/>
          </a:p>
        </p:txBody>
      </p:sp>
      <p:sp>
        <p:nvSpPr>
          <p:cNvPr id="3" name="Content Placeholder 2">
            <a:extLst>
              <a:ext uri="{FF2B5EF4-FFF2-40B4-BE49-F238E27FC236}">
                <a16:creationId xmlns:a16="http://schemas.microsoft.com/office/drawing/2014/main" id="{846FCD8D-3267-41AA-9226-8339726F28B5}"/>
              </a:ext>
            </a:extLst>
          </p:cNvPr>
          <p:cNvSpPr>
            <a:spLocks noGrp="1"/>
          </p:cNvSpPr>
          <p:nvPr>
            <p:ph idx="1"/>
          </p:nvPr>
        </p:nvSpPr>
        <p:spPr>
          <a:xfrm>
            <a:off x="838200" y="1816274"/>
            <a:ext cx="10515600" cy="4652963"/>
          </a:xfrm>
        </p:spPr>
        <p:txBody>
          <a:bodyPr vert="horz" lIns="91440" tIns="45720" rIns="91440" bIns="45720" rtlCol="0" anchor="t">
            <a:normAutofit/>
          </a:bodyPr>
          <a:lstStyle/>
          <a:p>
            <a:r>
              <a:rPr lang="en-US" sz="3000">
                <a:latin typeface="Gill Sans MT"/>
              </a:rPr>
              <a:t>Persecution, or well-founded fear of persecution, based on:</a:t>
            </a:r>
            <a:br>
              <a:rPr lang="en-US" sz="3000">
                <a:latin typeface="Gill Sans MT"/>
              </a:rPr>
            </a:br>
            <a:endParaRPr lang="en-US" sz="3000"/>
          </a:p>
          <a:p>
            <a:pPr lvl="1"/>
            <a:r>
              <a:rPr lang="en-US" sz="3000">
                <a:latin typeface="Gill Sans MT"/>
              </a:rPr>
              <a:t>Religion</a:t>
            </a:r>
          </a:p>
          <a:p>
            <a:pPr lvl="1"/>
            <a:r>
              <a:rPr lang="en-US" sz="3000">
                <a:latin typeface="Gill Sans MT"/>
              </a:rPr>
              <a:t>Nationality</a:t>
            </a:r>
          </a:p>
          <a:p>
            <a:pPr lvl="1"/>
            <a:r>
              <a:rPr lang="en-US" sz="3000">
                <a:latin typeface="Gill Sans MT"/>
              </a:rPr>
              <a:t>Race</a:t>
            </a:r>
          </a:p>
          <a:p>
            <a:pPr lvl="1"/>
            <a:r>
              <a:rPr lang="en-US" sz="3000">
                <a:latin typeface="Gill Sans MT"/>
              </a:rPr>
              <a:t>Membership in a particular social group</a:t>
            </a:r>
          </a:p>
          <a:p>
            <a:pPr lvl="1"/>
            <a:r>
              <a:rPr lang="en-US" sz="3000">
                <a:latin typeface="Gill Sans MT"/>
              </a:rPr>
              <a:t>Political opinion</a:t>
            </a:r>
          </a:p>
          <a:p>
            <a:endParaRPr lang="en-US" sz="3000"/>
          </a:p>
        </p:txBody>
      </p:sp>
    </p:spTree>
    <p:extLst>
      <p:ext uri="{BB962C8B-B14F-4D97-AF65-F5344CB8AC3E}">
        <p14:creationId xmlns:p14="http://schemas.microsoft.com/office/powerpoint/2010/main" val="148715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7" descr="A picture containing graphical user interface&#10;&#10;Description automatically generated">
            <a:extLst>
              <a:ext uri="{FF2B5EF4-FFF2-40B4-BE49-F238E27FC236}">
                <a16:creationId xmlns:a16="http://schemas.microsoft.com/office/drawing/2014/main" id="{4534CE93-22EE-2C7C-87A4-DCD372362875}"/>
              </a:ext>
            </a:extLst>
          </p:cNvPr>
          <p:cNvPicPr>
            <a:picLocks noChangeAspect="1"/>
          </p:cNvPicPr>
          <p:nvPr/>
        </p:nvPicPr>
        <p:blipFill>
          <a:blip r:embed="rId3"/>
          <a:stretch>
            <a:fillRect/>
          </a:stretch>
        </p:blipFill>
        <p:spPr>
          <a:xfrm>
            <a:off x="-4176" y="-4305"/>
            <a:ext cx="12200350" cy="6866611"/>
          </a:xfrm>
          <a:prstGeom prst="rect">
            <a:avLst/>
          </a:prstGeom>
        </p:spPr>
      </p:pic>
      <p:sp>
        <p:nvSpPr>
          <p:cNvPr id="3" name="Content Placeholder 2">
            <a:extLst>
              <a:ext uri="{FF2B5EF4-FFF2-40B4-BE49-F238E27FC236}">
                <a16:creationId xmlns:a16="http://schemas.microsoft.com/office/drawing/2014/main" id="{4FF9E78D-3727-4EE1-BD4C-7ED5911E80A7}"/>
              </a:ext>
            </a:extLst>
          </p:cNvPr>
          <p:cNvSpPr>
            <a:spLocks noGrp="1"/>
          </p:cNvSpPr>
          <p:nvPr>
            <p:ph idx="1"/>
          </p:nvPr>
        </p:nvSpPr>
        <p:spPr>
          <a:xfrm>
            <a:off x="827762" y="1565884"/>
            <a:ext cx="10515600" cy="4652963"/>
          </a:xfrm>
        </p:spPr>
        <p:txBody>
          <a:bodyPr>
            <a:normAutofit/>
          </a:bodyPr>
          <a:lstStyle/>
          <a:p>
            <a:pPr marL="0" indent="0" algn="ctr">
              <a:buNone/>
            </a:pPr>
            <a:r>
              <a:rPr lang="en-US" sz="4400"/>
              <a:t>Understanding the Difference:</a:t>
            </a:r>
          </a:p>
          <a:p>
            <a:pPr marL="0" indent="0" algn="ctr">
              <a:buNone/>
            </a:pPr>
            <a:endParaRPr lang="en-US" sz="4400"/>
          </a:p>
          <a:p>
            <a:pPr marL="0" indent="0" algn="ctr">
              <a:buNone/>
            </a:pPr>
            <a:r>
              <a:rPr lang="en-US" sz="4400"/>
              <a:t>Refugees, Internally Displaced Persons, and Asylum Seekers</a:t>
            </a:r>
          </a:p>
          <a:p>
            <a:pPr marL="0" indent="0" algn="ctr">
              <a:buNone/>
            </a:pPr>
            <a:endParaRPr lang="en-US" sz="4400"/>
          </a:p>
        </p:txBody>
      </p:sp>
    </p:spTree>
    <p:extLst>
      <p:ext uri="{BB962C8B-B14F-4D97-AF65-F5344CB8AC3E}">
        <p14:creationId xmlns:p14="http://schemas.microsoft.com/office/powerpoint/2010/main" val="111653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graphical user interface&#10;&#10;Description automatically generated">
            <a:extLst>
              <a:ext uri="{FF2B5EF4-FFF2-40B4-BE49-F238E27FC236}">
                <a16:creationId xmlns:a16="http://schemas.microsoft.com/office/drawing/2014/main" id="{9A1B27C2-5661-2728-8B3C-F51740624E26}"/>
              </a:ext>
            </a:extLst>
          </p:cNvPr>
          <p:cNvPicPr>
            <a:picLocks noChangeAspect="1"/>
          </p:cNvPicPr>
          <p:nvPr/>
        </p:nvPicPr>
        <p:blipFill>
          <a:blip r:embed="rId3"/>
          <a:stretch>
            <a:fillRect/>
          </a:stretch>
        </p:blipFill>
        <p:spPr>
          <a:xfrm>
            <a:off x="-4176" y="-4305"/>
            <a:ext cx="12200350" cy="6866611"/>
          </a:xfrm>
          <a:prstGeom prst="rect">
            <a:avLst/>
          </a:prstGeom>
        </p:spPr>
      </p:pic>
      <p:graphicFrame>
        <p:nvGraphicFramePr>
          <p:cNvPr id="4" name="Table 3">
            <a:extLst>
              <a:ext uri="{FF2B5EF4-FFF2-40B4-BE49-F238E27FC236}">
                <a16:creationId xmlns:a16="http://schemas.microsoft.com/office/drawing/2014/main" id="{A72CA4DE-D336-4A36-88A4-440556CFDC87}"/>
              </a:ext>
            </a:extLst>
          </p:cNvPr>
          <p:cNvGraphicFramePr>
            <a:graphicFrameLocks noGrp="1"/>
          </p:cNvGraphicFramePr>
          <p:nvPr>
            <p:extLst>
              <p:ext uri="{D42A27DB-BD31-4B8C-83A1-F6EECF244321}">
                <p14:modId xmlns:p14="http://schemas.microsoft.com/office/powerpoint/2010/main" val="3418420425"/>
              </p:ext>
            </p:extLst>
          </p:nvPr>
        </p:nvGraphicFramePr>
        <p:xfrm>
          <a:off x="271397" y="281836"/>
          <a:ext cx="11625709" cy="4519751"/>
        </p:xfrm>
        <a:graphic>
          <a:graphicData uri="http://schemas.openxmlformats.org/drawingml/2006/table">
            <a:tbl>
              <a:tblPr/>
              <a:tblGrid>
                <a:gridCol w="2208363">
                  <a:extLst>
                    <a:ext uri="{9D8B030D-6E8A-4147-A177-3AD203B41FA5}">
                      <a16:colId xmlns:a16="http://schemas.microsoft.com/office/drawing/2014/main" val="1903485269"/>
                    </a:ext>
                  </a:extLst>
                </a:gridCol>
                <a:gridCol w="2172833">
                  <a:extLst>
                    <a:ext uri="{9D8B030D-6E8A-4147-A177-3AD203B41FA5}">
                      <a16:colId xmlns:a16="http://schemas.microsoft.com/office/drawing/2014/main" val="2308491058"/>
                    </a:ext>
                  </a:extLst>
                </a:gridCol>
                <a:gridCol w="2476942">
                  <a:extLst>
                    <a:ext uri="{9D8B030D-6E8A-4147-A177-3AD203B41FA5}">
                      <a16:colId xmlns:a16="http://schemas.microsoft.com/office/drawing/2014/main" val="2092702994"/>
                    </a:ext>
                  </a:extLst>
                </a:gridCol>
                <a:gridCol w="4767571">
                  <a:extLst>
                    <a:ext uri="{9D8B030D-6E8A-4147-A177-3AD203B41FA5}">
                      <a16:colId xmlns:a16="http://schemas.microsoft.com/office/drawing/2014/main" val="2264632135"/>
                    </a:ext>
                  </a:extLst>
                </a:gridCol>
              </a:tblGrid>
              <a:tr h="566075">
                <a:tc rowSpan="2" gridSpan="2">
                  <a:txBody>
                    <a:bodyPr/>
                    <a:lstStyle/>
                    <a:p>
                      <a:pPr fontAlgn="t"/>
                      <a:br>
                        <a:rPr lang="en-US" sz="2000" b="0">
                          <a:effectLst/>
                        </a:rPr>
                      </a:br>
                      <a:endParaRPr lang="en-US" sz="2000" b="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gridSpan="2">
                  <a:txBody>
                    <a:bodyPr/>
                    <a:lstStyle/>
                    <a:p>
                      <a:pPr algn="ctr" rtl="0" fontAlgn="t">
                        <a:spcBef>
                          <a:spcPts val="0"/>
                        </a:spcBef>
                        <a:spcAft>
                          <a:spcPts val="0"/>
                        </a:spcAft>
                      </a:pPr>
                      <a:r>
                        <a:rPr lang="en-US" sz="2400" b="0" i="0" u="none" strike="noStrike">
                          <a:solidFill>
                            <a:srgbClr val="FFFFFF"/>
                          </a:solidFill>
                          <a:effectLst/>
                          <a:latin typeface="Gill Sans"/>
                        </a:rPr>
                        <a:t>MOTIVATION </a:t>
                      </a:r>
                      <a:endParaRPr lang="en-US" sz="2400" b="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1E75"/>
                    </a:solidFill>
                  </a:tcPr>
                </a:tc>
                <a:tc hMerge="1">
                  <a:txBody>
                    <a:bodyPr/>
                    <a:lstStyle/>
                    <a:p>
                      <a:endParaRPr lang="en-US"/>
                    </a:p>
                  </a:txBody>
                  <a:tcPr/>
                </a:tc>
                <a:extLst>
                  <a:ext uri="{0D108BD9-81ED-4DB2-BD59-A6C34878D82A}">
                    <a16:rowId xmlns:a16="http://schemas.microsoft.com/office/drawing/2014/main" val="531598304"/>
                  </a:ext>
                </a:extLst>
              </a:tr>
              <a:tr h="548385">
                <a:tc gridSpan="2" vMerge="1">
                  <a:txBody>
                    <a:bodyPr/>
                    <a:lstStyle/>
                    <a:p>
                      <a:endParaRPr lang="en-US"/>
                    </a:p>
                  </a:txBody>
                  <a:tcPr/>
                </a:tc>
                <a:tc hMerge="1" vMerge="1">
                  <a:txBody>
                    <a:bodyPr/>
                    <a:lstStyle/>
                    <a:p>
                      <a:endParaRPr lang="en-US"/>
                    </a:p>
                  </a:txBody>
                  <a:tcPr/>
                </a:tc>
                <a:tc>
                  <a:txBody>
                    <a:bodyPr/>
                    <a:lstStyle/>
                    <a:p>
                      <a:pPr algn="ctr" rtl="0" fontAlgn="t">
                        <a:spcBef>
                          <a:spcPts val="0"/>
                        </a:spcBef>
                        <a:spcAft>
                          <a:spcPts val="0"/>
                        </a:spcAft>
                      </a:pPr>
                      <a:r>
                        <a:rPr lang="en-US" sz="2000" b="0" i="0" u="none" strike="noStrike">
                          <a:solidFill>
                            <a:srgbClr val="FFFFFF"/>
                          </a:solidFill>
                          <a:effectLst/>
                          <a:latin typeface="Gill Sans"/>
                        </a:rPr>
                        <a:t>VOLUNTARY</a:t>
                      </a:r>
                      <a:endParaRPr lang="en-US" sz="2000" b="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t">
                        <a:spcBef>
                          <a:spcPts val="0"/>
                        </a:spcBef>
                        <a:spcAft>
                          <a:spcPts val="0"/>
                        </a:spcAft>
                      </a:pPr>
                      <a:r>
                        <a:rPr lang="en-US" sz="2000" b="0" i="0" u="none" strike="noStrike">
                          <a:solidFill>
                            <a:srgbClr val="FFFFFF"/>
                          </a:solidFill>
                          <a:effectLst/>
                          <a:latin typeface="Gill Sans"/>
                        </a:rPr>
                        <a:t>FEAR OF SERIOUS HARM</a:t>
                      </a:r>
                      <a:endParaRPr lang="en-US" sz="2000" b="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26091051"/>
                  </a:ext>
                </a:extLst>
              </a:tr>
              <a:tr h="831423">
                <a:tc rowSpan="2">
                  <a:txBody>
                    <a:bodyPr/>
                    <a:lstStyle/>
                    <a:p>
                      <a:pPr rtl="0" fontAlgn="ctr">
                        <a:spcBef>
                          <a:spcPts val="0"/>
                        </a:spcBef>
                        <a:spcAft>
                          <a:spcPts val="0"/>
                        </a:spcAft>
                      </a:pPr>
                      <a:r>
                        <a:rPr lang="en-US" sz="2400" b="0" i="0" u="none" strike="noStrike">
                          <a:solidFill>
                            <a:srgbClr val="FFFFFF"/>
                          </a:solidFill>
                          <a:effectLst/>
                          <a:latin typeface="Gill Sans"/>
                        </a:rPr>
                        <a:t>DESTINATION</a:t>
                      </a:r>
                      <a:endParaRPr lang="en-US" sz="2400" b="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1E75"/>
                    </a:solidFill>
                  </a:tcPr>
                </a:tc>
                <a:tc>
                  <a:txBody>
                    <a:bodyPr/>
                    <a:lstStyle/>
                    <a:p>
                      <a:pPr algn="ctr" rtl="0" fontAlgn="ctr">
                        <a:spcBef>
                          <a:spcPts val="0"/>
                        </a:spcBef>
                        <a:spcAft>
                          <a:spcPts val="0"/>
                        </a:spcAft>
                      </a:pPr>
                      <a:r>
                        <a:rPr lang="en-US" sz="2000" b="0" i="0" u="none" strike="noStrike">
                          <a:solidFill>
                            <a:srgbClr val="FFFFFF"/>
                          </a:solidFill>
                          <a:effectLst/>
                          <a:latin typeface="Gill Sans"/>
                        </a:rPr>
                        <a:t>INTERNAL</a:t>
                      </a:r>
                      <a:endParaRPr lang="en-US" sz="2000" b="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en-US" sz="2000" b="0" i="0" u="none" strike="noStrike">
                          <a:solidFill>
                            <a:schemeClr val="tx1">
                              <a:lumMod val="95000"/>
                              <a:lumOff val="5000"/>
                            </a:schemeClr>
                          </a:solidFill>
                          <a:effectLst/>
                          <a:latin typeface="Gill Sans"/>
                        </a:rPr>
                        <a:t>Internal Migrant</a:t>
                      </a:r>
                      <a:endParaRPr lang="en-US" sz="2000" b="0">
                        <a:solidFill>
                          <a:schemeClr val="tx1">
                            <a:lumMod val="95000"/>
                            <a:lumOff val="5000"/>
                          </a:schemeClr>
                        </a:solidFill>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A8BA">
                        <a:alpha val="54000"/>
                      </a:srgbClr>
                    </a:solidFill>
                  </a:tcPr>
                </a:tc>
                <a:tc>
                  <a:txBody>
                    <a:bodyPr/>
                    <a:lstStyle/>
                    <a:p>
                      <a:pPr algn="ctr" rtl="0" fontAlgn="ctr">
                        <a:spcBef>
                          <a:spcPts val="0"/>
                        </a:spcBef>
                        <a:spcAft>
                          <a:spcPts val="0"/>
                        </a:spcAft>
                      </a:pPr>
                      <a:r>
                        <a:rPr lang="en-US" sz="2000" b="0" i="0" u="none" strike="noStrike">
                          <a:solidFill>
                            <a:schemeClr val="tx1">
                              <a:lumMod val="95000"/>
                              <a:lumOff val="5000"/>
                            </a:schemeClr>
                          </a:solidFill>
                          <a:effectLst/>
                          <a:latin typeface="Gill Sans"/>
                        </a:rPr>
                        <a:t>Internally Displaced Person (IDP)</a:t>
                      </a:r>
                      <a:endParaRPr lang="en-US" sz="2000" b="0">
                        <a:solidFill>
                          <a:schemeClr val="tx1">
                            <a:lumMod val="95000"/>
                            <a:lumOff val="5000"/>
                          </a:schemeClr>
                        </a:solidFill>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A8BA">
                        <a:alpha val="54000"/>
                      </a:srgbClr>
                    </a:solidFill>
                  </a:tcPr>
                </a:tc>
                <a:extLst>
                  <a:ext uri="{0D108BD9-81ED-4DB2-BD59-A6C34878D82A}">
                    <a16:rowId xmlns:a16="http://schemas.microsoft.com/office/drawing/2014/main" val="1367128023"/>
                  </a:ext>
                </a:extLst>
              </a:tr>
              <a:tr h="2573868">
                <a:tc vMerge="1">
                  <a:txBody>
                    <a:bodyPr/>
                    <a:lstStyle/>
                    <a:p>
                      <a:endParaRPr lang="en-US"/>
                    </a:p>
                  </a:txBody>
                  <a:tcPr/>
                </a:tc>
                <a:tc>
                  <a:txBody>
                    <a:bodyPr/>
                    <a:lstStyle/>
                    <a:p>
                      <a:pPr algn="ctr" rtl="0" fontAlgn="ctr">
                        <a:spcBef>
                          <a:spcPts val="0"/>
                        </a:spcBef>
                        <a:spcAft>
                          <a:spcPts val="0"/>
                        </a:spcAft>
                      </a:pPr>
                      <a:r>
                        <a:rPr lang="en-US" sz="1800" b="0" i="0" u="none" strike="noStrike">
                          <a:solidFill>
                            <a:srgbClr val="FFFFFF"/>
                          </a:solidFill>
                          <a:effectLst/>
                          <a:latin typeface="Gill Sans"/>
                        </a:rPr>
                        <a:t>INTERNATIONAL</a:t>
                      </a:r>
                      <a:endParaRPr lang="en-US" sz="1800" b="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spcBef>
                          <a:spcPts val="0"/>
                        </a:spcBef>
                        <a:spcAft>
                          <a:spcPts val="0"/>
                        </a:spcAft>
                      </a:pPr>
                      <a:r>
                        <a:rPr lang="en-US" sz="2000" b="0" i="0" u="none" strike="noStrike">
                          <a:solidFill>
                            <a:schemeClr val="tx1">
                              <a:lumMod val="95000"/>
                              <a:lumOff val="5000"/>
                            </a:schemeClr>
                          </a:solidFill>
                          <a:effectLst/>
                          <a:latin typeface="Gill Sans"/>
                        </a:rPr>
                        <a:t>Migrant</a:t>
                      </a:r>
                      <a:endParaRPr lang="en-US" sz="2000" b="0">
                        <a:solidFill>
                          <a:schemeClr val="tx1">
                            <a:lumMod val="95000"/>
                            <a:lumOff val="5000"/>
                          </a:schemeClr>
                        </a:solidFill>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A8BA">
                        <a:alpha val="54000"/>
                      </a:srgbClr>
                    </a:solidFill>
                  </a:tcPr>
                </a:tc>
                <a:tc>
                  <a:txBody>
                    <a:bodyPr/>
                    <a:lstStyle/>
                    <a:p>
                      <a:pPr rtl="0" fontAlgn="ctr">
                        <a:spcBef>
                          <a:spcPts val="0"/>
                        </a:spcBef>
                        <a:spcAft>
                          <a:spcPts val="0"/>
                        </a:spcAft>
                      </a:pPr>
                      <a:r>
                        <a:rPr lang="en-US" sz="2400" b="0" i="0" u="none" strike="noStrike">
                          <a:solidFill>
                            <a:schemeClr val="tx1"/>
                          </a:solidFill>
                          <a:effectLst/>
                          <a:latin typeface="Gill Sans"/>
                        </a:rPr>
                        <a:t>Refugee - has received refugee status</a:t>
                      </a:r>
                      <a:endParaRPr lang="en-US" sz="2400" b="0">
                        <a:solidFill>
                          <a:schemeClr val="tx1"/>
                        </a:solidFill>
                        <a:effectLst/>
                      </a:endParaRPr>
                    </a:p>
                    <a:p>
                      <a:pPr rtl="0" fontAlgn="ctr">
                        <a:spcBef>
                          <a:spcPts val="0"/>
                        </a:spcBef>
                        <a:spcAft>
                          <a:spcPts val="0"/>
                        </a:spcAft>
                      </a:pPr>
                      <a:br>
                        <a:rPr lang="en-US" sz="2400" b="0">
                          <a:solidFill>
                            <a:schemeClr val="tx1"/>
                          </a:solidFill>
                          <a:effectLst/>
                        </a:rPr>
                      </a:br>
                      <a:r>
                        <a:rPr lang="en-US" sz="2400" b="0" i="0" u="none" strike="noStrike">
                          <a:solidFill>
                            <a:schemeClr val="tx1"/>
                          </a:solidFill>
                          <a:effectLst/>
                          <a:latin typeface="Gill Sans"/>
                        </a:rPr>
                        <a:t>Asylum Seeker - is seeking refugee or protected status</a:t>
                      </a:r>
                      <a:endParaRPr lang="en-US" sz="2400" b="0">
                        <a:solidFill>
                          <a:schemeClr val="tx1"/>
                        </a:solidFill>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A8BA">
                        <a:alpha val="54000"/>
                      </a:srgbClr>
                    </a:solidFill>
                  </a:tcPr>
                </a:tc>
                <a:extLst>
                  <a:ext uri="{0D108BD9-81ED-4DB2-BD59-A6C34878D82A}">
                    <a16:rowId xmlns:a16="http://schemas.microsoft.com/office/drawing/2014/main" val="1515214370"/>
                  </a:ext>
                </a:extLst>
              </a:tr>
            </a:tbl>
          </a:graphicData>
        </a:graphic>
      </p:graphicFrame>
    </p:spTree>
    <p:extLst>
      <p:ext uri="{BB962C8B-B14F-4D97-AF65-F5344CB8AC3E}">
        <p14:creationId xmlns:p14="http://schemas.microsoft.com/office/powerpoint/2010/main" val="196400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graphical user interface&#10;&#10;Description automatically generated">
            <a:extLst>
              <a:ext uri="{FF2B5EF4-FFF2-40B4-BE49-F238E27FC236}">
                <a16:creationId xmlns:a16="http://schemas.microsoft.com/office/drawing/2014/main" id="{C0A78192-9809-2A25-3AC8-F87CD8A3AA45}"/>
              </a:ext>
            </a:extLst>
          </p:cNvPr>
          <p:cNvPicPr>
            <a:picLocks noChangeAspect="1"/>
          </p:cNvPicPr>
          <p:nvPr/>
        </p:nvPicPr>
        <p:blipFill>
          <a:blip r:embed="rId3"/>
          <a:stretch>
            <a:fillRect/>
          </a:stretch>
        </p:blipFill>
        <p:spPr>
          <a:xfrm>
            <a:off x="-4176" y="-4305"/>
            <a:ext cx="12200350" cy="6866611"/>
          </a:xfrm>
          <a:prstGeom prst="rect">
            <a:avLst/>
          </a:prstGeom>
        </p:spPr>
      </p:pic>
      <p:sp>
        <p:nvSpPr>
          <p:cNvPr id="7" name="Rectangle 6">
            <a:extLst>
              <a:ext uri="{FF2B5EF4-FFF2-40B4-BE49-F238E27FC236}">
                <a16:creationId xmlns:a16="http://schemas.microsoft.com/office/drawing/2014/main" id="{030F0B1E-C79E-4D38-A598-2F34B4F39596}"/>
              </a:ext>
            </a:extLst>
          </p:cNvPr>
          <p:cNvSpPr/>
          <p:nvPr/>
        </p:nvSpPr>
        <p:spPr>
          <a:xfrm>
            <a:off x="7733273" y="1144591"/>
            <a:ext cx="2522073" cy="369332"/>
          </a:xfrm>
          <a:prstGeom prst="rect">
            <a:avLst/>
          </a:prstGeom>
        </p:spPr>
        <p:txBody>
          <a:bodyPr wrap="square">
            <a:spAutoFit/>
          </a:bodyPr>
          <a:lstStyle/>
          <a:p>
            <a:r>
              <a:rPr lang="en-US">
                <a:solidFill>
                  <a:srgbClr val="000000"/>
                </a:solidFill>
                <a:latin typeface="Times New Roman" panose="02020603050405020304" pitchFamily="18" charset="0"/>
              </a:rPr>
              <a:t> </a:t>
            </a:r>
            <a:endParaRPr lang="en-US"/>
          </a:p>
        </p:txBody>
      </p:sp>
      <p:sp>
        <p:nvSpPr>
          <p:cNvPr id="9" name="Rectangle 8">
            <a:extLst>
              <a:ext uri="{FF2B5EF4-FFF2-40B4-BE49-F238E27FC236}">
                <a16:creationId xmlns:a16="http://schemas.microsoft.com/office/drawing/2014/main" id="{744F5EEB-9D55-49E6-B46A-F9A7343FEF09}"/>
              </a:ext>
            </a:extLst>
          </p:cNvPr>
          <p:cNvSpPr/>
          <p:nvPr/>
        </p:nvSpPr>
        <p:spPr>
          <a:xfrm>
            <a:off x="7987693" y="1787138"/>
            <a:ext cx="2013232" cy="369332"/>
          </a:xfrm>
          <a:prstGeom prst="rect">
            <a:avLst/>
          </a:prstGeom>
        </p:spPr>
        <p:txBody>
          <a:bodyPr wrap="square">
            <a:spAutoFit/>
          </a:bodyPr>
          <a:lstStyle/>
          <a:p>
            <a:r>
              <a:rPr lang="en-US"/>
              <a:t> </a:t>
            </a:r>
          </a:p>
        </p:txBody>
      </p:sp>
      <p:sp>
        <p:nvSpPr>
          <p:cNvPr id="19" name="Google Shape;321;p44">
            <a:extLst>
              <a:ext uri="{FF2B5EF4-FFF2-40B4-BE49-F238E27FC236}">
                <a16:creationId xmlns:a16="http://schemas.microsoft.com/office/drawing/2014/main" id="{982D6052-3069-40D2-B16F-9A7C1E3F46C2}"/>
              </a:ext>
            </a:extLst>
          </p:cNvPr>
          <p:cNvSpPr txBox="1">
            <a:spLocks noGrp="1"/>
          </p:cNvSpPr>
          <p:nvPr>
            <p:ph type="title"/>
          </p:nvPr>
        </p:nvSpPr>
        <p:spPr>
          <a:xfrm>
            <a:off x="2247900" y="545472"/>
            <a:ext cx="7696200"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latin typeface="Gill Sans MT" panose="020B0502020104020203" pitchFamily="34" charset="0"/>
              </a:rPr>
              <a:t>Refugees</a:t>
            </a:r>
            <a:endParaRPr sz="4000" b="1">
              <a:latin typeface="Gill Sans MT" panose="020B0502020104020203" pitchFamily="34" charset="0"/>
            </a:endParaRPr>
          </a:p>
        </p:txBody>
      </p:sp>
      <p:pic>
        <p:nvPicPr>
          <p:cNvPr id="20" name="Picture 19">
            <a:extLst>
              <a:ext uri="{FF2B5EF4-FFF2-40B4-BE49-F238E27FC236}">
                <a16:creationId xmlns:a16="http://schemas.microsoft.com/office/drawing/2014/main" id="{D0C6CE85-8ADE-4F9B-80DE-143D60548E4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96" y="1655613"/>
            <a:ext cx="5813022" cy="3675762"/>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9F2E25A9-DFD5-4374-8758-D7B7138E2718}"/>
              </a:ext>
            </a:extLst>
          </p:cNvPr>
          <p:cNvSpPr txBox="1"/>
          <p:nvPr/>
        </p:nvSpPr>
        <p:spPr>
          <a:xfrm>
            <a:off x="6469288" y="1564892"/>
            <a:ext cx="5538682" cy="2031325"/>
          </a:xfrm>
          <a:prstGeom prst="rect">
            <a:avLst/>
          </a:prstGeom>
          <a:noFill/>
        </p:spPr>
        <p:txBody>
          <a:bodyPr wrap="square" rtlCol="0">
            <a:spAutoFit/>
          </a:bodyPr>
          <a:lstStyle/>
          <a:p>
            <a:r>
              <a:rPr lang="en-US" sz="1800" b="1">
                <a:solidFill>
                  <a:srgbClr val="6B1E74"/>
                </a:solidFill>
                <a:latin typeface="Gill Sans MT" panose="020B0502020104020203" pitchFamily="34" charset="0"/>
              </a:rPr>
              <a:t>Under international &amp; U.S. law, a refugee is a person who has fled their home country, has crossed an international border, and has been found to have a well-founded fear of persecution based on religion, race, nationality, or membership in a particular social or political group in their home country.</a:t>
            </a:r>
            <a:endParaRPr lang="en-US" sz="1800" b="1"/>
          </a:p>
        </p:txBody>
      </p:sp>
      <p:sp>
        <p:nvSpPr>
          <p:cNvPr id="23" name="TextBox 22">
            <a:extLst>
              <a:ext uri="{FF2B5EF4-FFF2-40B4-BE49-F238E27FC236}">
                <a16:creationId xmlns:a16="http://schemas.microsoft.com/office/drawing/2014/main" id="{AE122B1F-9DCB-4B7B-A0D7-417AAA47DF00}"/>
              </a:ext>
            </a:extLst>
          </p:cNvPr>
          <p:cNvSpPr txBox="1"/>
          <p:nvPr/>
        </p:nvSpPr>
        <p:spPr>
          <a:xfrm>
            <a:off x="6469288" y="3753568"/>
            <a:ext cx="5593160" cy="1754326"/>
          </a:xfrm>
          <a:prstGeom prst="rect">
            <a:avLst/>
          </a:prstGeom>
          <a:noFill/>
        </p:spPr>
        <p:txBody>
          <a:bodyPr wrap="square" rtlCol="0">
            <a:spAutoFit/>
          </a:bodyPr>
          <a:lstStyle/>
          <a:p>
            <a:r>
              <a:rPr lang="en-US" sz="1800" b="1">
                <a:solidFill>
                  <a:srgbClr val="6B1E74"/>
                </a:solidFill>
                <a:latin typeface="Gill Sans MT" panose="020B0502020104020203" pitchFamily="34" charset="0"/>
              </a:rPr>
              <a:t>Refugees in the U.S. have already received refugee status abroad, enter the country through what is known as the U.S. Refugee Admissions Program, and have access to a number of federal, state, and local programs that support them in their first months or years here.</a:t>
            </a:r>
            <a:endParaRPr lang="en-US" sz="1800" b="1"/>
          </a:p>
        </p:txBody>
      </p:sp>
    </p:spTree>
    <p:extLst>
      <p:ext uri="{BB962C8B-B14F-4D97-AF65-F5344CB8AC3E}">
        <p14:creationId xmlns:p14="http://schemas.microsoft.com/office/powerpoint/2010/main" val="41905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 picture containing graphical user interface&#10;&#10;Description automatically generated">
            <a:extLst>
              <a:ext uri="{FF2B5EF4-FFF2-40B4-BE49-F238E27FC236}">
                <a16:creationId xmlns:a16="http://schemas.microsoft.com/office/drawing/2014/main" id="{54EA56DC-CBA3-CD45-F21C-70379330E5FD}"/>
              </a:ext>
            </a:extLst>
          </p:cNvPr>
          <p:cNvPicPr>
            <a:picLocks noChangeAspect="1"/>
          </p:cNvPicPr>
          <p:nvPr/>
        </p:nvPicPr>
        <p:blipFill>
          <a:blip r:embed="rId4"/>
          <a:stretch>
            <a:fillRect/>
          </a:stretch>
        </p:blipFill>
        <p:spPr>
          <a:xfrm>
            <a:off x="-4176" y="-4305"/>
            <a:ext cx="12200350" cy="6866611"/>
          </a:xfrm>
          <a:prstGeom prst="rect">
            <a:avLst/>
          </a:prstGeom>
        </p:spPr>
      </p:pic>
      <p:sp>
        <p:nvSpPr>
          <p:cNvPr id="2" name="Title 1">
            <a:extLst>
              <a:ext uri="{FF2B5EF4-FFF2-40B4-BE49-F238E27FC236}">
                <a16:creationId xmlns:a16="http://schemas.microsoft.com/office/drawing/2014/main" id="{9BC64A0C-629F-DD42-885B-DD8424C73CA6}"/>
              </a:ext>
            </a:extLst>
          </p:cNvPr>
          <p:cNvSpPr>
            <a:spLocks noGrp="1"/>
          </p:cNvSpPr>
          <p:nvPr>
            <p:ph type="title"/>
          </p:nvPr>
        </p:nvSpPr>
        <p:spPr>
          <a:xfrm>
            <a:off x="464234" y="424262"/>
            <a:ext cx="5908430" cy="891152"/>
          </a:xfrm>
        </p:spPr>
        <p:txBody>
          <a:bodyPr>
            <a:normAutofit/>
          </a:bodyPr>
          <a:lstStyle/>
          <a:p>
            <a:r>
              <a:rPr lang="en-US" b="1">
                <a:solidFill>
                  <a:srgbClr val="7030A0"/>
                </a:solidFill>
              </a:rPr>
              <a:t> </a:t>
            </a:r>
            <a:r>
              <a:rPr lang="en-US" sz="4000" b="1">
                <a:solidFill>
                  <a:srgbClr val="000000"/>
                </a:solidFill>
                <a:latin typeface="Gill Sans MT"/>
              </a:rPr>
              <a:t>Asylum Seekers</a:t>
            </a:r>
            <a:endParaRPr lang="en-US"/>
          </a:p>
        </p:txBody>
      </p:sp>
      <p:sp>
        <p:nvSpPr>
          <p:cNvPr id="3" name="Content Placeholder 2">
            <a:extLst>
              <a:ext uri="{FF2B5EF4-FFF2-40B4-BE49-F238E27FC236}">
                <a16:creationId xmlns:a16="http://schemas.microsoft.com/office/drawing/2014/main" id="{98FF2EBD-9A25-514E-9406-52A060DE60FC}"/>
              </a:ext>
            </a:extLst>
          </p:cNvPr>
          <p:cNvSpPr>
            <a:spLocks noGrp="1"/>
          </p:cNvSpPr>
          <p:nvPr>
            <p:ph idx="1"/>
          </p:nvPr>
        </p:nvSpPr>
        <p:spPr>
          <a:xfrm>
            <a:off x="465882" y="1099132"/>
            <a:ext cx="5844421" cy="4667637"/>
          </a:xfrm>
        </p:spPr>
        <p:txBody>
          <a:bodyPr vert="horz" lIns="91440" tIns="45720" rIns="91440" bIns="45720" rtlCol="0" anchor="t">
            <a:normAutofit lnSpcReduction="10000"/>
          </a:bodyPr>
          <a:lstStyle/>
          <a:p>
            <a:endParaRPr lang="en-US" sz="2300">
              <a:cs typeface="Calibri"/>
            </a:endParaRPr>
          </a:p>
          <a:p>
            <a:pPr marL="0" indent="0">
              <a:lnSpc>
                <a:spcPct val="120000"/>
              </a:lnSpc>
              <a:buNone/>
            </a:pPr>
            <a:r>
              <a:rPr lang="en-US" sz="2300">
                <a:solidFill>
                  <a:srgbClr val="6B1E74"/>
                </a:solidFill>
                <a:latin typeface="Gill Sans MT"/>
              </a:rPr>
              <a:t>Like refugees, </a:t>
            </a:r>
            <a:r>
              <a:rPr lang="en-US" sz="2300" b="1">
                <a:solidFill>
                  <a:srgbClr val="6B1E74"/>
                </a:solidFill>
                <a:latin typeface="Gill Sans MT"/>
              </a:rPr>
              <a:t>asylum seekers </a:t>
            </a:r>
            <a:r>
              <a:rPr lang="en-US" sz="2300">
                <a:solidFill>
                  <a:srgbClr val="6B1E74"/>
                </a:solidFill>
                <a:latin typeface="Gill Sans MT"/>
              </a:rPr>
              <a:t>have fled their home countries because of persecution or well-founded fear of persecution. However, they have not yet received legal “refugee” or protected status. </a:t>
            </a:r>
            <a:endParaRPr lang="en-US" sz="2300">
              <a:solidFill>
                <a:srgbClr val="6B1E74"/>
              </a:solidFill>
              <a:latin typeface="Gill Sans MT" panose="020B0502020104020203" pitchFamily="34" charset="0"/>
            </a:endParaRPr>
          </a:p>
          <a:p>
            <a:pPr marL="0" indent="0">
              <a:lnSpc>
                <a:spcPct val="120000"/>
              </a:lnSpc>
            </a:pPr>
            <a:endParaRPr lang="en-US" sz="2300">
              <a:solidFill>
                <a:srgbClr val="6B1E74"/>
              </a:solidFill>
              <a:latin typeface="Gill Sans MT" panose="020B0502020104020203" pitchFamily="34" charset="0"/>
            </a:endParaRPr>
          </a:p>
          <a:p>
            <a:pPr marL="0" indent="0">
              <a:lnSpc>
                <a:spcPct val="120000"/>
              </a:lnSpc>
              <a:buNone/>
            </a:pPr>
            <a:r>
              <a:rPr lang="en-US" sz="2300" b="1">
                <a:solidFill>
                  <a:srgbClr val="6B1E74"/>
                </a:solidFill>
                <a:latin typeface="Gill Sans MT"/>
              </a:rPr>
              <a:t>Asylum seekers </a:t>
            </a:r>
            <a:r>
              <a:rPr lang="en-US" sz="2300">
                <a:solidFill>
                  <a:srgbClr val="6B1E74"/>
                </a:solidFill>
                <a:latin typeface="Gill Sans MT"/>
              </a:rPr>
              <a:t>do not have access to any of the supports available to refugees until they ‘win’ their asylum case and become official asylees. This process almost always takes years.</a:t>
            </a:r>
          </a:p>
          <a:p>
            <a:endParaRPr lang="en-US" sz="2300">
              <a:cs typeface="Calibri"/>
            </a:endParaRPr>
          </a:p>
        </p:txBody>
      </p:sp>
      <p:pic>
        <p:nvPicPr>
          <p:cNvPr id="7" name="Picture 6">
            <a:extLst>
              <a:ext uri="{FF2B5EF4-FFF2-40B4-BE49-F238E27FC236}">
                <a16:creationId xmlns:a16="http://schemas.microsoft.com/office/drawing/2014/main" id="{81DF4774-6340-4F9C-A07A-0BE0D9237BBF}"/>
              </a:ext>
            </a:extLst>
          </p:cNvPr>
          <p:cNvPicPr>
            <a:picLocks noChangeAspect="1"/>
          </p:cNvPicPr>
          <p:nvPr/>
        </p:nvPicPr>
        <p:blipFill>
          <a:blip r:embed="rId5"/>
          <a:stretch>
            <a:fillRect/>
          </a:stretch>
        </p:blipFill>
        <p:spPr>
          <a:xfrm>
            <a:off x="6581586" y="1255395"/>
            <a:ext cx="5611244" cy="3733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280158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D78E9578728948BAC592E54444C79E" ma:contentTypeVersion="16" ma:contentTypeDescription="Create a new document." ma:contentTypeScope="" ma:versionID="89311237e388678d37b5361483c27c34">
  <xsd:schema xmlns:xsd="http://www.w3.org/2001/XMLSchema" xmlns:xs="http://www.w3.org/2001/XMLSchema" xmlns:p="http://schemas.microsoft.com/office/2006/metadata/properties" xmlns:ns2="000f7d37-8bb8-470f-ba56-ac39936bb4ef" xmlns:ns3="4eda79ae-a5d1-4e86-87ea-9bcd36f59ec8" targetNamespace="http://schemas.microsoft.com/office/2006/metadata/properties" ma:root="true" ma:fieldsID="17cd47eb67485044e2f06ff02755d1ce" ns2:_="" ns3:_="">
    <xsd:import namespace="000f7d37-8bb8-470f-ba56-ac39936bb4ef"/>
    <xsd:import namespace="4eda79ae-a5d1-4e86-87ea-9bcd36f59ec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0f7d37-8bb8-470f-ba56-ac39936bb4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eda79ae-a5d1-4e86-87ea-9bcd36f59ec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00f7d37-8bb8-470f-ba56-ac39936bb4ef">
      <UserInfo>
        <DisplayName>Kendall Martin</DisplayName>
        <AccountId>89</AccountId>
        <AccountType/>
      </UserInfo>
      <UserInfo>
        <DisplayName>Chris  McNabb</DisplayName>
        <AccountId>1394</AccountId>
        <AccountType/>
      </UserInfo>
      <UserInfo>
        <DisplayName>Christopher Way</DisplayName>
        <AccountId>2219</AccountId>
        <AccountType/>
      </UserInfo>
      <UserInfo>
        <DisplayName>Stephanie Whitehouse</DisplayName>
        <AccountId>1437</AccountId>
        <AccountType/>
      </UserInfo>
      <UserInfo>
        <DisplayName>T.J. Houlihan</DisplayName>
        <AccountId>153</AccountId>
        <AccountType/>
      </UserInfo>
    </SharedWithUsers>
  </documentManagement>
</p:properties>
</file>

<file path=customXml/itemProps1.xml><?xml version="1.0" encoding="utf-8"?>
<ds:datastoreItem xmlns:ds="http://schemas.openxmlformats.org/officeDocument/2006/customXml" ds:itemID="{E983A613-756F-4B4A-9DD9-8270A4068C4D}">
  <ds:schemaRefs>
    <ds:schemaRef ds:uri="http://schemas.microsoft.com/sharepoint/v3/contenttype/forms"/>
  </ds:schemaRefs>
</ds:datastoreItem>
</file>

<file path=customXml/itemProps2.xml><?xml version="1.0" encoding="utf-8"?>
<ds:datastoreItem xmlns:ds="http://schemas.openxmlformats.org/officeDocument/2006/customXml" ds:itemID="{723F5893-2455-4950-9BFA-00247F6B83ED}">
  <ds:schemaRefs>
    <ds:schemaRef ds:uri="000f7d37-8bb8-470f-ba56-ac39936bb4ef"/>
    <ds:schemaRef ds:uri="4eda79ae-a5d1-4e86-87ea-9bcd36f59e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3F5EC97-A300-4A10-9825-958D00816663}">
  <ds:schemaRefs>
    <ds:schemaRef ds:uri="000f7d37-8bb8-470f-ba56-ac39936bb4ef"/>
    <ds:schemaRef ds:uri="4eda79ae-a5d1-4e86-87ea-9bcd36f59e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2602</Words>
  <Application>Microsoft Office PowerPoint</Application>
  <PresentationFormat>Widescreen</PresentationFormat>
  <Paragraphs>256</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Arial,Sans-Serif</vt:lpstr>
      <vt:lpstr>Calibri</vt:lpstr>
      <vt:lpstr>DM Serif Display</vt:lpstr>
      <vt:lpstr>Gill Sans</vt:lpstr>
      <vt:lpstr>Gill Sans MT</vt:lpstr>
      <vt:lpstr>Oxygen</vt:lpstr>
      <vt:lpstr>Times New Roman</vt:lpstr>
      <vt:lpstr>Office Theme</vt:lpstr>
      <vt:lpstr>PowerPoint Presentation</vt:lpstr>
      <vt:lpstr>Forced Displacement 101</vt:lpstr>
      <vt:lpstr>UNHCR Global Trends Report - 2020 </vt:lpstr>
      <vt:lpstr>PowerPoint Presentation</vt:lpstr>
      <vt:lpstr>Why would someone be forced to flee?</vt:lpstr>
      <vt:lpstr>PowerPoint Presentation</vt:lpstr>
      <vt:lpstr>PowerPoint Presentation</vt:lpstr>
      <vt:lpstr>Refugees</vt:lpstr>
      <vt:lpstr> Asylum Seekers</vt:lpstr>
      <vt:lpstr>In other words, the difference between refugees and asylum seekers lies not in their stories, but in their official, legal status:   </vt:lpstr>
      <vt:lpstr>What is Neighbor to Neighbor?​ </vt:lpstr>
      <vt:lpstr>Community Sponsorship</vt:lpstr>
      <vt:lpstr>Neighbor to Neighbor is divided into two tracks:</vt:lpstr>
      <vt:lpstr>PowerPoint Presentation</vt:lpstr>
      <vt:lpstr>PowerPoint Presentation</vt:lpstr>
      <vt:lpstr>PowerPoint Presentation</vt:lpstr>
      <vt:lpstr>Grant of Asylum</vt:lpstr>
      <vt:lpstr>PowerPoint Presentation</vt:lpstr>
      <vt:lpstr>Neighbor to  Neighbor </vt:lpstr>
      <vt:lpstr>  Neighbor to Neighbor </vt:lpstr>
      <vt:lpstr>PowerPoint Presentation</vt:lpstr>
      <vt:lpstr>The 5 Phases of Neighbor to Neighbor</vt:lpstr>
      <vt:lpstr>Phase 1: Discernment</vt:lpstr>
      <vt:lpstr>THE MINISTRY OF NEIGHBOR TO NEIGHBOR TEAMS</vt:lpstr>
      <vt:lpstr>THE MINISTRY OF NEIGHBOR TO NEIGHBOR TEAMS</vt:lpstr>
      <vt:lpstr>THE MINISTRY OF NEIGHBOR TO NEIGHBOR TEAMS</vt:lpstr>
      <vt:lpstr>Phase 2: Training</vt:lpstr>
      <vt:lpstr>Neighbor to Neighbor Core Training Modules </vt:lpstr>
      <vt:lpstr>Resources to Help Neighbor to Neighbor Teams</vt:lpstr>
      <vt:lpstr>Phase 3: Readiness Assessment</vt:lpstr>
      <vt:lpstr>Phase 4: Matching &amp; Sponsorship</vt:lpstr>
      <vt:lpstr>The ministry of community sponsorship </vt:lpstr>
      <vt:lpstr>The ministry of community sponsorship </vt:lpstr>
      <vt:lpstr>The ministry of community sponsorship </vt:lpstr>
      <vt:lpstr>Phase 5: Conclusion </vt:lpstr>
      <vt:lpstr>PowerPoint Presentation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Affiliate Site</dc:title>
  <dc:creator>Jordan Perras</dc:creator>
  <cp:lastModifiedBy>Lesley MacKellar</cp:lastModifiedBy>
  <cp:revision>6</cp:revision>
  <cp:lastPrinted>2022-04-27T22:22:29Z</cp:lastPrinted>
  <dcterms:created xsi:type="dcterms:W3CDTF">2021-09-17T15:08:00Z</dcterms:created>
  <dcterms:modified xsi:type="dcterms:W3CDTF">2022-04-28T00:08:22Z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0x0101005BD78E9578728948BAC592E54444C79E</vt:lpwstr>
  </property>
</Properties>
</file>