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61" r:id="rId2"/>
    <p:sldId id="278" r:id="rId3"/>
    <p:sldId id="258" r:id="rId4"/>
    <p:sldId id="260" r:id="rId5"/>
    <p:sldId id="264" r:id="rId6"/>
    <p:sldId id="297" r:id="rId7"/>
    <p:sldId id="265" r:id="rId8"/>
    <p:sldId id="298" r:id="rId9"/>
    <p:sldId id="299" r:id="rId10"/>
    <p:sldId id="296" r:id="rId11"/>
  </p:sldIdLst>
  <p:sldSz cx="9144000" cy="5143500" type="screen16x9"/>
  <p:notesSz cx="6858000" cy="9144000"/>
  <p:embeddedFontLst>
    <p:embeddedFont>
      <p:font typeface="Montserrat" panose="00000800000000000000" pitchFamily="50" charset="0"/>
      <p:regular r:id="rId13"/>
      <p:bold r:id="rId14"/>
      <p:italic r:id="rId15"/>
      <p:boldItalic r:id="rId16"/>
    </p:embeddedFont>
    <p:embeddedFont>
      <p:font typeface="Karla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3F22289-429D-4D0D-BF76-E5CE2BBC81C7}">
  <a:tblStyle styleId="{93F22289-429D-4D0D-BF76-E5CE2BBC81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A327E20-A340-4372-BCF3-B4222FC5BB2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28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95142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1_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0" name="Google Shape;20;p4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1" name="Google Shape;31;p6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" name="Google Shape;32;p6"/>
          <p:cNvSpPr txBox="1"/>
          <p:nvPr/>
        </p:nvSpPr>
        <p:spPr>
          <a:xfrm>
            <a:off x="799645" y="697675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12000">
              <a:solidFill>
                <a:srgbClr val="CCCC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838250" y="1657350"/>
            <a:ext cx="53241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▸"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7" name="Google Shape;37;p7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0" name="Google Shape;50;p9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841000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3043281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5245562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8" name="Google Shape;68;p12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3" name="Google Shape;43;p8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41001" y="15780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3673842" y="15780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9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741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52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5" r:id="rId4"/>
    <p:sldLayoutId id="2147483658" r:id="rId5"/>
    <p:sldLayoutId id="2147483661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2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HOUSEKEEPING &amp; </a:t>
            </a:r>
            <a:r>
              <a:rPr lang="en" dirty="0" smtClean="0">
                <a:solidFill>
                  <a:srgbClr val="FF5722"/>
                </a:solidFill>
              </a:rPr>
              <a:t>HOSPITALITY</a:t>
            </a:r>
            <a:endParaRPr dirty="0"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629078" y="1428750"/>
            <a:ext cx="6781800" cy="32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portion of today’s meeting </a:t>
            </a:r>
            <a:r>
              <a:rPr lang="en-US" b="1" dirty="0"/>
              <a:t>will be recorded</a:t>
            </a:r>
            <a:r>
              <a:rPr lang="en-US" dirty="0"/>
              <a:t> and archived for Provincial record keeping </a:t>
            </a:r>
          </a:p>
          <a:p>
            <a:r>
              <a:rPr lang="en-US" dirty="0"/>
              <a:t>Please </a:t>
            </a:r>
            <a:r>
              <a:rPr lang="en-US" b="1" dirty="0"/>
              <a:t>mute your mic </a:t>
            </a:r>
            <a:r>
              <a:rPr lang="en-US" dirty="0"/>
              <a:t>unless addressing the body</a:t>
            </a:r>
          </a:p>
          <a:p>
            <a:r>
              <a:rPr lang="en-US" dirty="0"/>
              <a:t>We encourage you to </a:t>
            </a:r>
            <a:r>
              <a:rPr lang="en-US" b="1" dirty="0"/>
              <a:t>keep </a:t>
            </a:r>
            <a:r>
              <a:rPr lang="en-US" b="1" dirty="0" smtClean="0"/>
              <a:t>your video </a:t>
            </a:r>
            <a:r>
              <a:rPr lang="en-US" b="1" dirty="0"/>
              <a:t>on </a:t>
            </a:r>
            <a:endParaRPr lang="en-US" b="1" dirty="0" smtClean="0"/>
          </a:p>
          <a:p>
            <a:r>
              <a:rPr lang="en-US" b="1" dirty="0" smtClean="0"/>
              <a:t>Use </a:t>
            </a:r>
            <a:r>
              <a:rPr lang="en-US" b="1" dirty="0"/>
              <a:t>the </a:t>
            </a:r>
            <a:r>
              <a:rPr lang="en-US" b="1" dirty="0" smtClean="0"/>
              <a:t>chat </a:t>
            </a:r>
            <a:r>
              <a:rPr lang="en-US" b="1" dirty="0"/>
              <a:t>feature </a:t>
            </a:r>
            <a:r>
              <a:rPr lang="en-US" dirty="0"/>
              <a:t>to share ideas or questions.</a:t>
            </a:r>
          </a:p>
          <a:p>
            <a:r>
              <a:rPr lang="en-US" dirty="0" smtClean="0"/>
              <a:t>Use </a:t>
            </a:r>
            <a:r>
              <a:rPr lang="en-US" dirty="0"/>
              <a:t>the </a:t>
            </a:r>
            <a:r>
              <a:rPr lang="en-US" b="1" dirty="0" smtClean="0"/>
              <a:t>“raised </a:t>
            </a:r>
            <a:r>
              <a:rPr lang="en-US" b="1" dirty="0"/>
              <a:t>hand” icon </a:t>
            </a:r>
            <a:r>
              <a:rPr lang="en-US" dirty="0"/>
              <a:t>to be </a:t>
            </a:r>
            <a:r>
              <a:rPr lang="en-US" dirty="0" smtClean="0"/>
              <a:t>recognized </a:t>
            </a:r>
            <a:r>
              <a:rPr lang="en-US" dirty="0"/>
              <a:t>to speak 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b="1" dirty="0" smtClean="0"/>
              <a:t>#</a:t>
            </a:r>
            <a:r>
              <a:rPr lang="en-US" b="1" dirty="0" err="1" smtClean="0"/>
              <a:t>ProvVSynod</a:t>
            </a:r>
            <a:r>
              <a:rPr lang="en-US" b="1" dirty="0" smtClean="0"/>
              <a:t> </a:t>
            </a:r>
            <a:r>
              <a:rPr lang="en-US" dirty="0" smtClean="0"/>
              <a:t>to share your excitement!</a:t>
            </a:r>
            <a:endParaRPr lang="en-US" dirty="0"/>
          </a:p>
        </p:txBody>
      </p:sp>
      <p:grpSp>
        <p:nvGrpSpPr>
          <p:cNvPr id="126" name="Google Shape;126;p19"/>
          <p:cNvGrpSpPr/>
          <p:nvPr/>
        </p:nvGrpSpPr>
        <p:grpSpPr>
          <a:xfrm>
            <a:off x="301521" y="869242"/>
            <a:ext cx="457190" cy="457120"/>
            <a:chOff x="1923675" y="1633650"/>
            <a:chExt cx="436000" cy="435975"/>
          </a:xfrm>
        </p:grpSpPr>
        <p:sp>
          <p:nvSpPr>
            <p:cNvPr id="127" name="Google Shape;127;p1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4336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subTitle" idx="4294967295"/>
          </p:nvPr>
        </p:nvSpPr>
        <p:spPr>
          <a:xfrm>
            <a:off x="1371600" y="285750"/>
            <a:ext cx="5638800" cy="4552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3600" b="1" dirty="0" smtClean="0"/>
              <a:t>Network </a:t>
            </a:r>
            <a:r>
              <a:rPr lang="en-US" sz="3600" b="1" dirty="0" smtClean="0">
                <a:solidFill>
                  <a:srgbClr val="FF0000"/>
                </a:solidFill>
              </a:rPr>
              <a:t>breakout</a:t>
            </a:r>
            <a:r>
              <a:rPr lang="en-US" sz="3600" b="1" dirty="0" smtClean="0"/>
              <a:t> rooms</a:t>
            </a:r>
            <a:endParaRPr lang="en-US" sz="3600" b="1" dirty="0"/>
          </a:p>
          <a:p>
            <a:pPr marL="0" lvl="0" indent="0">
              <a:buNone/>
            </a:pPr>
            <a:endParaRPr lang="en-US" sz="1100" dirty="0"/>
          </a:p>
          <a:p>
            <a:pPr marL="101600" indent="0">
              <a:buNone/>
            </a:pPr>
            <a:r>
              <a:rPr lang="en-US" sz="1800" dirty="0" smtClean="0">
                <a:latin typeface="Montserrat" panose="00000800000000000000" charset="0"/>
              </a:rPr>
              <a:t>- Visit </a:t>
            </a:r>
            <a:r>
              <a:rPr lang="en-US" sz="1800" dirty="0">
                <a:latin typeface="Montserrat" panose="00000800000000000000" charset="0"/>
              </a:rPr>
              <a:t>with as many as </a:t>
            </a:r>
            <a:r>
              <a:rPr lang="en-US" sz="1800" dirty="0" smtClean="0">
                <a:latin typeface="Montserrat" panose="00000800000000000000" charset="0"/>
              </a:rPr>
              <a:t>you </a:t>
            </a:r>
            <a:r>
              <a:rPr lang="en-US" sz="1800" dirty="0">
                <a:latin typeface="Montserrat" panose="00000800000000000000" charset="0"/>
              </a:rPr>
              <a:t>like. </a:t>
            </a:r>
            <a:endParaRPr lang="en-US" sz="1800" dirty="0" smtClean="0">
              <a:latin typeface="Montserrat" panose="00000800000000000000" charset="0"/>
            </a:endParaRPr>
          </a:p>
          <a:p>
            <a:pPr marL="101600" indent="0">
              <a:buNone/>
            </a:pPr>
            <a:r>
              <a:rPr lang="en-US" sz="1800" dirty="0" smtClean="0">
                <a:latin typeface="Montserrat" panose="00000800000000000000" charset="0"/>
              </a:rPr>
              <a:t>- </a:t>
            </a:r>
            <a:r>
              <a:rPr lang="en-US" sz="1800" b="1" dirty="0" smtClean="0">
                <a:latin typeface="Montserrat" panose="00000800000000000000" charset="0"/>
              </a:rPr>
              <a:t>Click </a:t>
            </a:r>
            <a:r>
              <a:rPr lang="en-US" sz="1800" b="1" dirty="0">
                <a:latin typeface="Montserrat" panose="00000800000000000000" charset="0"/>
              </a:rPr>
              <a:t>on “breakout rooms” and choose which room you would like to move to.  </a:t>
            </a:r>
            <a:r>
              <a:rPr lang="en-US" sz="1800" dirty="0">
                <a:latin typeface="Montserrat" panose="00000800000000000000" charset="0"/>
              </a:rPr>
              <a:t>All will be open until noon</a:t>
            </a:r>
            <a:r>
              <a:rPr lang="en-US" sz="1800" dirty="0" smtClean="0">
                <a:latin typeface="Montserrat" panose="00000800000000000000" charset="0"/>
              </a:rPr>
              <a:t>.</a:t>
            </a:r>
          </a:p>
          <a:p>
            <a:pPr marL="101600" indent="0">
              <a:buNone/>
            </a:pPr>
            <a:endParaRPr lang="en-US" sz="1800" dirty="0" smtClean="0">
              <a:latin typeface="Montserrat" panose="00000800000000000000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latin typeface="Montserrat" panose="00000800000000000000" charset="0"/>
              </a:rPr>
              <a:t>Creation Care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Montserrat" panose="00000800000000000000" charset="0"/>
              </a:rPr>
              <a:t>Dismantling Racism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Montserrat" panose="00000800000000000000" charset="0"/>
              </a:rPr>
              <a:t>Episcopal Network for Economic Justice (ENEJ)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Montserrat" panose="00000800000000000000" charset="0"/>
              </a:rPr>
              <a:t>Leadership in parishes without clergy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Montserrat" panose="00000800000000000000" charset="0"/>
              </a:rPr>
              <a:t>Migration Ministries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Montserrat" panose="00000800000000000000" charset="0"/>
              </a:rPr>
              <a:t>Ministry in Resort Communities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Montserrat" panose="00000800000000000000" charset="0"/>
              </a:rPr>
              <a:t>Public Theology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Montserrat" panose="00000800000000000000" charset="0"/>
              </a:rPr>
              <a:t>Suicide Prevention</a:t>
            </a:r>
          </a:p>
          <a:p>
            <a:pPr marL="101600" indent="0">
              <a:buNone/>
            </a:pPr>
            <a:endParaRPr lang="en-US" dirty="0">
              <a:latin typeface="Montserrat" panose="00000800000000000000" charset="0"/>
            </a:endParaRPr>
          </a:p>
          <a:p>
            <a:pPr marL="101600" indent="0">
              <a:buNone/>
            </a:pPr>
            <a:endParaRPr lang="en-US" dirty="0">
              <a:latin typeface="Montserrat" panose="00000800000000000000" charset="0"/>
            </a:endParaRPr>
          </a:p>
        </p:txBody>
      </p:sp>
      <p:grpSp>
        <p:nvGrpSpPr>
          <p:cNvPr id="140" name="Google Shape;140;p20"/>
          <p:cNvGrpSpPr/>
          <p:nvPr/>
        </p:nvGrpSpPr>
        <p:grpSpPr>
          <a:xfrm>
            <a:off x="590847" y="902513"/>
            <a:ext cx="664653" cy="1053757"/>
            <a:chOff x="6718575" y="2318625"/>
            <a:chExt cx="256950" cy="407375"/>
          </a:xfrm>
        </p:grpSpPr>
        <p:sp>
          <p:nvSpPr>
            <p:cNvPr id="141" name="Google Shape;141;p2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2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572000" y="29527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6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800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4800" y="1428750"/>
            <a:ext cx="419100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65" name="Google Shape;365;p36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9800"/>
                </a:solidFill>
              </a:rPr>
              <a:t>IDENTIFY</a:t>
            </a:r>
            <a:r>
              <a:rPr lang="en" dirty="0" smtClean="0"/>
              <a:t> </a:t>
            </a:r>
            <a:br>
              <a:rPr lang="en" dirty="0" smtClean="0"/>
            </a:br>
            <a:r>
              <a:rPr lang="en" dirty="0" smtClean="0"/>
              <a:t>YOUR DIOCESE</a:t>
            </a:r>
            <a:endParaRPr dirty="0"/>
          </a:p>
        </p:txBody>
      </p:sp>
      <p:sp>
        <p:nvSpPr>
          <p:cNvPr id="366" name="Google Shape;366;p36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281935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Montserrat" panose="020B0604020202020204" charset="0"/>
              </a:rPr>
              <a:t>Right-click on your name </a:t>
            </a:r>
            <a:r>
              <a:rPr lang="en-US" dirty="0">
                <a:solidFill>
                  <a:schemeClr val="tx1"/>
                </a:solidFill>
                <a:latin typeface="Montserrat" panose="020B0604020202020204" charset="0"/>
              </a:rPr>
              <a:t>in your Zoom box and select </a:t>
            </a:r>
            <a:r>
              <a:rPr lang="en-US" b="1" dirty="0" smtClean="0">
                <a:solidFill>
                  <a:schemeClr val="tx1"/>
                </a:solidFill>
                <a:latin typeface="Montserrat" panose="020B0604020202020204" charset="0"/>
              </a:rPr>
              <a:t>“RENAME” </a:t>
            </a:r>
            <a:r>
              <a:rPr lang="en-US" dirty="0">
                <a:solidFill>
                  <a:schemeClr val="tx1"/>
                </a:solidFill>
                <a:latin typeface="Montserrat" panose="020B0604020202020204" charset="0"/>
              </a:rPr>
              <a:t>from the menu</a:t>
            </a:r>
          </a:p>
        </p:txBody>
      </p:sp>
      <p:grpSp>
        <p:nvGrpSpPr>
          <p:cNvPr id="367" name="Google Shape;367;p36"/>
          <p:cNvGrpSpPr/>
          <p:nvPr/>
        </p:nvGrpSpPr>
        <p:grpSpPr>
          <a:xfrm>
            <a:off x="358787" y="1566259"/>
            <a:ext cx="460581" cy="436282"/>
            <a:chOff x="2583100" y="2973775"/>
            <a:chExt cx="461550" cy="437200"/>
          </a:xfrm>
        </p:grpSpPr>
        <p:sp>
          <p:nvSpPr>
            <p:cNvPr id="368" name="Google Shape;368;p36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6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3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371" name="Google Shape;371;p36"/>
          <p:cNvGrpSpPr/>
          <p:nvPr/>
        </p:nvGrpSpPr>
        <p:grpSpPr>
          <a:xfrm>
            <a:off x="3553302" y="1263940"/>
            <a:ext cx="5311997" cy="3112236"/>
            <a:chOff x="1177450" y="241631"/>
            <a:chExt cx="6173152" cy="3616776"/>
          </a:xfrm>
        </p:grpSpPr>
        <p:sp>
          <p:nvSpPr>
            <p:cNvPr id="372" name="Google Shape;372;p36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36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36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36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14400" y="1046230"/>
            <a:ext cx="3144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latin typeface="Montserrat" panose="020B0604020202020204" charset="0"/>
              </a:rPr>
              <a:t>Take a moment to:</a:t>
            </a:r>
            <a:endParaRPr lang="en-US" b="1" dirty="0">
              <a:latin typeface="Montserrat" panose="020B060402020202020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"/>
          <a:stretch/>
        </p:blipFill>
        <p:spPr bwMode="auto">
          <a:xfrm>
            <a:off x="4205152" y="1733968"/>
            <a:ext cx="3998459" cy="213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3B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ctrTitle" idx="4294967295"/>
          </p:nvPr>
        </p:nvSpPr>
        <p:spPr>
          <a:xfrm>
            <a:off x="685800" y="1200150"/>
            <a:ext cx="533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solidFill>
                  <a:srgbClr val="FFEB3B"/>
                </a:solidFill>
              </a:rPr>
              <a:t>WHAT DOES THE  PROVINCE DO?</a:t>
            </a:r>
            <a:endParaRPr sz="3600" dirty="0">
              <a:solidFill>
                <a:srgbClr val="FFEB3B"/>
              </a:solidFill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4294967295"/>
          </p:nvPr>
        </p:nvSpPr>
        <p:spPr>
          <a:xfrm>
            <a:off x="685800" y="2419350"/>
            <a:ext cx="6324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Montserrat" panose="020B0604020202020204" charset="0"/>
              </a:rPr>
              <a:t>The </a:t>
            </a:r>
            <a:r>
              <a:rPr lang="en-US" sz="2800" dirty="0">
                <a:latin typeface="Montserrat" panose="020B0604020202020204" charset="0"/>
              </a:rPr>
              <a:t>purpose of Province V: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800" dirty="0">
              <a:latin typeface="Montserrat" panose="020B0604020202020204" charset="0"/>
            </a:endParaRPr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4294967295"/>
          </p:nvPr>
        </p:nvSpPr>
        <p:spPr>
          <a:xfrm>
            <a:off x="685800" y="3181350"/>
            <a:ext cx="58674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Montserrat" panose="020B0604020202020204" charset="0"/>
              </a:rPr>
              <a:t>To </a:t>
            </a:r>
            <a:r>
              <a:rPr lang="en-US" b="1" dirty="0">
                <a:latin typeface="Montserrat" panose="020B0604020202020204" charset="0"/>
              </a:rPr>
              <a:t>connect</a:t>
            </a:r>
            <a:r>
              <a:rPr lang="en-US" dirty="0">
                <a:latin typeface="Montserrat" panose="020B0604020202020204" charset="0"/>
              </a:rPr>
              <a:t> people to one another</a:t>
            </a:r>
          </a:p>
          <a:p>
            <a:r>
              <a:rPr lang="en-US" dirty="0">
                <a:latin typeface="Montserrat" panose="020B0604020202020204" charset="0"/>
              </a:rPr>
              <a:t>To build </a:t>
            </a:r>
            <a:r>
              <a:rPr lang="en-US" b="1" dirty="0">
                <a:latin typeface="Montserrat" panose="020B0604020202020204" charset="0"/>
              </a:rPr>
              <a:t>networks</a:t>
            </a:r>
            <a:r>
              <a:rPr lang="en-US" dirty="0">
                <a:latin typeface="Montserrat" panose="020B0604020202020204" charset="0"/>
              </a:rPr>
              <a:t> of ministers</a:t>
            </a:r>
          </a:p>
          <a:p>
            <a:r>
              <a:rPr lang="en-US" dirty="0">
                <a:latin typeface="Montserrat" panose="020B0604020202020204" charset="0"/>
              </a:rPr>
              <a:t>To </a:t>
            </a:r>
            <a:r>
              <a:rPr lang="en-US" b="1" dirty="0">
                <a:latin typeface="Montserrat" panose="020B0604020202020204" charset="0"/>
              </a:rPr>
              <a:t>support</a:t>
            </a:r>
            <a:r>
              <a:rPr lang="en-US" dirty="0">
                <a:latin typeface="Montserrat" panose="020B0604020202020204" charset="0"/>
              </a:rPr>
              <a:t> each other in their local ministries</a:t>
            </a:r>
          </a:p>
        </p:txBody>
      </p:sp>
      <p:grpSp>
        <p:nvGrpSpPr>
          <p:cNvPr id="101" name="Google Shape;101;p16"/>
          <p:cNvGrpSpPr/>
          <p:nvPr/>
        </p:nvGrpSpPr>
        <p:grpSpPr>
          <a:xfrm>
            <a:off x="785305" y="590550"/>
            <a:ext cx="462632" cy="462632"/>
            <a:chOff x="1278900" y="2333250"/>
            <a:chExt cx="381175" cy="381175"/>
          </a:xfrm>
        </p:grpSpPr>
        <p:sp>
          <p:nvSpPr>
            <p:cNvPr id="102" name="Google Shape;102;p16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1" name="Picture 2" descr="C:\Users\aschroen\Downloads\prov-v-map-with-names-pms-660-blue-300ppi-8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90550"/>
            <a:ext cx="300564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800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71550"/>
            <a:ext cx="6858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304800" y="285750"/>
            <a:ext cx="5410200" cy="55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PROVINCE V </a:t>
            </a:r>
            <a:r>
              <a:rPr lang="en-US" b="1" dirty="0" smtClean="0">
                <a:solidFill>
                  <a:srgbClr val="FF9800"/>
                </a:solidFill>
              </a:rPr>
              <a:t>EXECUTIVE</a:t>
            </a:r>
            <a:r>
              <a:rPr lang="en" b="1" dirty="0" smtClean="0">
                <a:solidFill>
                  <a:srgbClr val="FF9800"/>
                </a:solidFill>
              </a:rPr>
              <a:t> BOARD</a:t>
            </a:r>
            <a:endParaRPr lang="en-US" sz="900" b="1" dirty="0" smtClean="0"/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1400" b="1" dirty="0" smtClean="0"/>
              <a:t>REPRESENTATIVE 	DIOCESE</a:t>
            </a:r>
          </a:p>
          <a:p>
            <a:pPr marL="0" indent="0">
              <a:buNone/>
            </a:pPr>
            <a:r>
              <a:rPr lang="en-US" sz="1200" dirty="0" smtClean="0"/>
              <a:t>The </a:t>
            </a:r>
            <a:r>
              <a:rPr lang="en-US" sz="1200" dirty="0"/>
              <a:t>Rev. Fran </a:t>
            </a:r>
            <a:r>
              <a:rPr lang="en-US" sz="1200" dirty="0" smtClean="0"/>
              <a:t>Holliday 	</a:t>
            </a:r>
            <a:r>
              <a:rPr lang="en-US" sz="1200" i="1" dirty="0" smtClean="0"/>
              <a:t>Chicago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Ms. Katie </a:t>
            </a:r>
            <a:r>
              <a:rPr lang="en-US" sz="1200" dirty="0" smtClean="0"/>
              <a:t>Forsyth 	</a:t>
            </a:r>
            <a:r>
              <a:rPr lang="en-US" sz="1200" i="1" dirty="0" smtClean="0"/>
              <a:t>Eastern </a:t>
            </a:r>
            <a:r>
              <a:rPr lang="en-US" sz="1200" i="1" dirty="0"/>
              <a:t>Michigan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smtClean="0"/>
              <a:t>OPEN SEAT	 	</a:t>
            </a:r>
            <a:r>
              <a:rPr lang="en-US" sz="1200" i="1" dirty="0" smtClean="0"/>
              <a:t>Eau </a:t>
            </a:r>
            <a:r>
              <a:rPr lang="en-US" sz="1200" i="1" dirty="0"/>
              <a:t>Claire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Mr. David </a:t>
            </a:r>
            <a:r>
              <a:rPr lang="en-US" sz="1200" dirty="0" smtClean="0"/>
              <a:t>Annis 	</a:t>
            </a:r>
            <a:r>
              <a:rPr lang="en-US" sz="1200" i="1" dirty="0" smtClean="0"/>
              <a:t>Fond </a:t>
            </a:r>
            <a:r>
              <a:rPr lang="en-US" sz="1200" i="1" dirty="0"/>
              <a:t>du Lac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Ms. Lesley </a:t>
            </a:r>
            <a:r>
              <a:rPr lang="en-US" sz="1200" dirty="0" err="1" smtClean="0"/>
              <a:t>MacKellar</a:t>
            </a:r>
            <a:r>
              <a:rPr lang="en-US" sz="1200" dirty="0" smtClean="0"/>
              <a:t> 	</a:t>
            </a:r>
            <a:r>
              <a:rPr lang="en-US" sz="1200" i="1" dirty="0" smtClean="0"/>
              <a:t>Indianapolis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Ms. Anna </a:t>
            </a:r>
            <a:r>
              <a:rPr lang="en-US" sz="1200" dirty="0" smtClean="0"/>
              <a:t>Stania 	</a:t>
            </a:r>
            <a:r>
              <a:rPr lang="en-US" sz="1200" i="1" dirty="0" smtClean="0"/>
              <a:t>Michigan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050" dirty="0"/>
              <a:t>The Rev. </a:t>
            </a:r>
            <a:r>
              <a:rPr lang="en-US" sz="1050" dirty="0" smtClean="0"/>
              <a:t>Matt Buterbaugh 	</a:t>
            </a:r>
            <a:r>
              <a:rPr lang="en-US" sz="1200" i="1" dirty="0" smtClean="0"/>
              <a:t>Milwaukee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Ms. Betty </a:t>
            </a:r>
            <a:r>
              <a:rPr lang="en-US" sz="1200" dirty="0" smtClean="0"/>
              <a:t>Bowersox 	</a:t>
            </a:r>
            <a:r>
              <a:rPr lang="en-US" sz="1200" i="1" dirty="0" smtClean="0"/>
              <a:t>Missouri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Mr. Christopher </a:t>
            </a:r>
            <a:r>
              <a:rPr lang="en-US" sz="1200" dirty="0" smtClean="0"/>
              <a:t>Hillak 	</a:t>
            </a:r>
            <a:r>
              <a:rPr lang="en-US" sz="1200" i="1" dirty="0" smtClean="0"/>
              <a:t>Northern </a:t>
            </a:r>
            <a:r>
              <a:rPr lang="en-US" sz="1200" i="1" dirty="0"/>
              <a:t>Indiana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Mr. Rick </a:t>
            </a:r>
            <a:r>
              <a:rPr lang="en-US" sz="1200" dirty="0" smtClean="0"/>
              <a:t>Stanitis 	</a:t>
            </a:r>
            <a:r>
              <a:rPr lang="en-US" sz="1200" i="1" dirty="0" smtClean="0"/>
              <a:t>Northern </a:t>
            </a:r>
            <a:r>
              <a:rPr lang="en-US" sz="1200" i="1" dirty="0"/>
              <a:t>Michigan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100" dirty="0"/>
              <a:t>The Rev. Aaron </a:t>
            </a:r>
            <a:r>
              <a:rPr lang="en-US" sz="1100" dirty="0" smtClean="0"/>
              <a:t>Gerlach </a:t>
            </a:r>
            <a:r>
              <a:rPr lang="en-US" sz="1200" dirty="0" smtClean="0"/>
              <a:t>	</a:t>
            </a:r>
            <a:r>
              <a:rPr lang="en-US" sz="1200" i="1" dirty="0" smtClean="0"/>
              <a:t>Ohio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Mr. Edward </a:t>
            </a:r>
            <a:r>
              <a:rPr lang="en-US" sz="1200" dirty="0" smtClean="0"/>
              <a:t>Lasseigne 	</a:t>
            </a:r>
            <a:r>
              <a:rPr lang="en-US" sz="1200" i="1" dirty="0" smtClean="0"/>
              <a:t>Southern </a:t>
            </a:r>
            <a:r>
              <a:rPr lang="en-US" sz="1200" i="1" dirty="0"/>
              <a:t>Ohio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Ms. Jan </a:t>
            </a:r>
            <a:r>
              <a:rPr lang="en-US" sz="1200" dirty="0" smtClean="0"/>
              <a:t>Goossens 	</a:t>
            </a:r>
            <a:r>
              <a:rPr lang="en-US" sz="1200" i="1" dirty="0" smtClean="0"/>
              <a:t>Springfield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The Rev. Joel </a:t>
            </a:r>
            <a:r>
              <a:rPr lang="en-US" sz="1200" dirty="0" smtClean="0"/>
              <a:t>Turmo 	</a:t>
            </a:r>
            <a:r>
              <a:rPr lang="en-US" sz="1200" i="1" dirty="0" smtClean="0"/>
              <a:t>Western Michigan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i="1" dirty="0"/>
          </a:p>
          <a:p>
            <a:pPr marL="0" indent="0">
              <a:buNone/>
            </a:pPr>
            <a:endParaRPr lang="en-US" sz="1200" i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1200" i="1" dirty="0" smtClean="0"/>
          </a:p>
          <a:p>
            <a:pPr marL="0" indent="0">
              <a:buNone/>
            </a:pPr>
            <a:endParaRPr lang="en-US" sz="1300" i="1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sz="1200"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5" name="Google Shape;118;p18"/>
          <p:cNvSpPr txBox="1">
            <a:spLocks/>
          </p:cNvSpPr>
          <p:nvPr/>
        </p:nvSpPr>
        <p:spPr>
          <a:xfrm>
            <a:off x="3962400" y="666750"/>
            <a:ext cx="54102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▸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▹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▹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Bef>
                <a:spcPts val="0"/>
              </a:spcBef>
              <a:buFont typeface="Montserrat"/>
              <a:buNone/>
            </a:pPr>
            <a:endParaRPr lang="en-US" sz="1200" b="1" dirty="0" smtClean="0"/>
          </a:p>
          <a:p>
            <a:pPr marL="0" indent="0">
              <a:spcBef>
                <a:spcPts val="0"/>
              </a:spcBef>
              <a:buFont typeface="Montserrat"/>
              <a:buNone/>
            </a:pPr>
            <a:endParaRPr lang="en-US" sz="1400" b="1" dirty="0" smtClean="0"/>
          </a:p>
          <a:p>
            <a:pPr marL="0" indent="0">
              <a:spcBef>
                <a:spcPts val="0"/>
              </a:spcBef>
              <a:buFont typeface="Montserrat"/>
              <a:buNone/>
            </a:pPr>
            <a:r>
              <a:rPr lang="en-US" sz="1400" b="1" dirty="0" smtClean="0"/>
              <a:t>ELECTED OFFICIALS </a:t>
            </a:r>
          </a:p>
          <a:p>
            <a:pPr marL="0" indent="0">
              <a:spcBef>
                <a:spcPts val="0"/>
              </a:spcBef>
              <a:buFont typeface="Montserrat"/>
              <a:buNone/>
            </a:pPr>
            <a:endParaRPr lang="en-US" sz="600" dirty="0" smtClean="0"/>
          </a:p>
          <a:p>
            <a:pPr marL="0" indent="0">
              <a:spcBef>
                <a:spcPts val="0"/>
              </a:spcBef>
              <a:buFont typeface="Montserrat"/>
              <a:buNone/>
            </a:pPr>
            <a:r>
              <a:rPr lang="en-US" sz="1200" dirty="0" smtClean="0"/>
              <a:t>PRESIDENT </a:t>
            </a:r>
          </a:p>
          <a:p>
            <a:pPr marL="0" indent="0">
              <a:spcBef>
                <a:spcPts val="0"/>
              </a:spcBef>
              <a:buFont typeface="Montserrat"/>
              <a:buNone/>
            </a:pPr>
            <a:r>
              <a:rPr lang="en-US" sz="1100" dirty="0" smtClean="0"/>
              <a:t>The Rt. Rev. Mark Hollingsworth </a:t>
            </a:r>
            <a:r>
              <a:rPr lang="en-US" sz="1050" dirty="0" smtClean="0"/>
              <a:t>- </a:t>
            </a:r>
            <a:r>
              <a:rPr lang="en-US" sz="1200" i="1" dirty="0" smtClean="0"/>
              <a:t>Ohio</a:t>
            </a:r>
            <a:endParaRPr lang="en-US" sz="1200" b="1" i="1" dirty="0" smtClean="0"/>
          </a:p>
          <a:p>
            <a:pPr marL="0" indent="0">
              <a:spcBef>
                <a:spcPts val="0"/>
              </a:spcBef>
              <a:buFont typeface="Montserrat"/>
              <a:buNone/>
            </a:pPr>
            <a:endParaRPr lang="en-US" sz="600" dirty="0" smtClean="0"/>
          </a:p>
          <a:p>
            <a:pPr marL="0" indent="0">
              <a:spcBef>
                <a:spcPts val="0"/>
              </a:spcBef>
              <a:buFont typeface="Montserrat"/>
              <a:buNone/>
            </a:pPr>
            <a:r>
              <a:rPr lang="en-US" sz="1200" dirty="0" smtClean="0"/>
              <a:t>VICE PRESIDENT </a:t>
            </a:r>
          </a:p>
          <a:p>
            <a:pPr marL="0" indent="0">
              <a:spcBef>
                <a:spcPts val="0"/>
              </a:spcBef>
              <a:buFont typeface="Montserrat"/>
              <a:buNone/>
            </a:pPr>
            <a:r>
              <a:rPr lang="en-US" sz="1200" dirty="0" smtClean="0"/>
              <a:t>Canon Jane Cisluycis - </a:t>
            </a:r>
            <a:r>
              <a:rPr lang="en-US" sz="1200" i="1" dirty="0" smtClean="0"/>
              <a:t>Northern Michigan</a:t>
            </a:r>
          </a:p>
          <a:p>
            <a:pPr marL="0" indent="0">
              <a:spcBef>
                <a:spcPts val="0"/>
              </a:spcBef>
              <a:buFont typeface="Montserrat"/>
              <a:buNone/>
            </a:pPr>
            <a:endParaRPr lang="en-US" sz="600" dirty="0"/>
          </a:p>
          <a:p>
            <a:pPr marL="0" indent="0">
              <a:spcBef>
                <a:spcPts val="0"/>
              </a:spcBef>
              <a:buFont typeface="Montserrat"/>
              <a:buNone/>
            </a:pPr>
            <a:r>
              <a:rPr lang="en-US" sz="1200" dirty="0" smtClean="0"/>
              <a:t>SECRETARY</a:t>
            </a:r>
          </a:p>
          <a:p>
            <a:pPr marL="0" indent="0">
              <a:spcBef>
                <a:spcPts val="0"/>
              </a:spcBef>
              <a:buFont typeface="Montserrat"/>
              <a:buNone/>
            </a:pPr>
            <a:r>
              <a:rPr lang="en-US" sz="1200" dirty="0" smtClean="0"/>
              <a:t>Ms. Adrienne Dillon - </a:t>
            </a:r>
            <a:r>
              <a:rPr lang="en-US" sz="1200" i="1" dirty="0" smtClean="0"/>
              <a:t>Missouri</a:t>
            </a:r>
          </a:p>
          <a:p>
            <a:pPr marL="0" indent="0">
              <a:spcBef>
                <a:spcPts val="0"/>
              </a:spcBef>
              <a:buFont typeface="Montserrat"/>
              <a:buNone/>
            </a:pPr>
            <a:endParaRPr lang="en-US" sz="600" dirty="0"/>
          </a:p>
          <a:p>
            <a:pPr marL="0" indent="0">
              <a:spcBef>
                <a:spcPts val="0"/>
              </a:spcBef>
              <a:buFont typeface="Montserrat"/>
              <a:buNone/>
            </a:pPr>
            <a:r>
              <a:rPr lang="en-US" sz="1200" dirty="0" smtClean="0"/>
              <a:t>TREASURER</a:t>
            </a:r>
          </a:p>
          <a:p>
            <a:pPr marL="0" indent="0">
              <a:spcBef>
                <a:spcPts val="0"/>
              </a:spcBef>
              <a:buFont typeface="Montserrat"/>
              <a:buNone/>
            </a:pPr>
            <a:r>
              <a:rPr lang="en-US" sz="1200" dirty="0" smtClean="0"/>
              <a:t>The Rev. Courtney Reid - </a:t>
            </a:r>
            <a:r>
              <a:rPr lang="en-US" sz="1200" i="1" dirty="0" smtClean="0"/>
              <a:t>Chicago</a:t>
            </a:r>
          </a:p>
          <a:p>
            <a:pPr marL="0" indent="0">
              <a:spcBef>
                <a:spcPts val="0"/>
              </a:spcBef>
              <a:buFont typeface="Montserrat"/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sz="1200" b="1" dirty="0"/>
              <a:t>EXECUTIVE COUNCIL REPRESENTATIVES:</a:t>
            </a:r>
          </a:p>
          <a:p>
            <a:pPr marL="0" indent="0">
              <a:spcBef>
                <a:spcPts val="0"/>
              </a:spcBef>
              <a:buNone/>
            </a:pPr>
            <a:endParaRPr lang="en-US" sz="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Canon Jane Cisluycis </a:t>
            </a:r>
            <a:r>
              <a:rPr lang="en-US" sz="1200" dirty="0" smtClean="0"/>
              <a:t>- </a:t>
            </a:r>
            <a:r>
              <a:rPr lang="en-US" sz="1200" i="1" dirty="0" smtClean="0"/>
              <a:t>Northern </a:t>
            </a:r>
            <a:r>
              <a:rPr lang="en-US" sz="1200" i="1" dirty="0"/>
              <a:t>Michigan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The Rev. Matthew Cowden </a:t>
            </a:r>
            <a:r>
              <a:rPr lang="en-US" sz="1200" dirty="0" smtClean="0"/>
              <a:t>- </a:t>
            </a:r>
            <a:r>
              <a:rPr lang="en-US" sz="1200" i="1" dirty="0" smtClean="0"/>
              <a:t>Northern </a:t>
            </a:r>
            <a:r>
              <a:rPr lang="en-US" sz="1200" i="1" dirty="0"/>
              <a:t>Indiana</a:t>
            </a:r>
          </a:p>
          <a:p>
            <a:pPr marL="0" indent="0">
              <a:spcBef>
                <a:spcPts val="0"/>
              </a:spcBef>
              <a:buFont typeface="Montserrat"/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Font typeface="Montserrat"/>
              <a:buNone/>
            </a:pPr>
            <a:endParaRPr lang="en-US" sz="1200" i="1" dirty="0" smtClean="0"/>
          </a:p>
          <a:p>
            <a:pPr marL="0" indent="0">
              <a:buFont typeface="Montserrat"/>
              <a:buNone/>
            </a:pPr>
            <a:endParaRPr lang="en-US" sz="1200" i="1" dirty="0" smtClean="0"/>
          </a:p>
          <a:p>
            <a:pPr marL="0" indent="0">
              <a:spcBef>
                <a:spcPts val="0"/>
              </a:spcBef>
              <a:buFont typeface="Montserrat"/>
              <a:buNone/>
            </a:pPr>
            <a:endParaRPr lang="en-US" sz="1200" i="1" dirty="0" smtClean="0"/>
          </a:p>
          <a:p>
            <a:pPr marL="0" indent="0">
              <a:buFont typeface="Montserrat"/>
              <a:buNone/>
            </a:pPr>
            <a:endParaRPr lang="en-US" sz="1300" i="1" dirty="0" smtClean="0"/>
          </a:p>
          <a:p>
            <a:pPr marL="0" indent="0">
              <a:buFont typeface="Montserrat"/>
              <a:buNone/>
            </a:pPr>
            <a:endParaRPr lang="e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27B0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GET INVOLVED WITH THESE </a:t>
            </a:r>
            <a:r>
              <a:rPr lang="en" dirty="0" smtClean="0">
                <a:solidFill>
                  <a:srgbClr val="9C27B0"/>
                </a:solidFill>
              </a:rPr>
              <a:t>NETWORKS</a:t>
            </a:r>
            <a:endParaRPr dirty="0">
              <a:solidFill>
                <a:srgbClr val="9C27B0"/>
              </a:solidFill>
            </a:endParaRPr>
          </a:p>
        </p:txBody>
      </p:sp>
      <p:sp>
        <p:nvSpPr>
          <p:cNvPr id="164" name="Google Shape;164;p22"/>
          <p:cNvSpPr txBox="1">
            <a:spLocks noGrp="1"/>
          </p:cNvSpPr>
          <p:nvPr>
            <p:ph type="body" idx="1"/>
          </p:nvPr>
        </p:nvSpPr>
        <p:spPr>
          <a:xfrm>
            <a:off x="841000" y="1600974"/>
            <a:ext cx="2207000" cy="2799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 smtClean="0"/>
              <a:t>- Creation </a:t>
            </a:r>
            <a:r>
              <a:rPr lang="en-US" dirty="0"/>
              <a:t>Care</a:t>
            </a:r>
          </a:p>
          <a:p>
            <a:pPr marL="0" lvl="0" indent="0">
              <a:buNone/>
            </a:pPr>
            <a:r>
              <a:rPr lang="en-US" dirty="0" smtClean="0"/>
              <a:t>- Dismantling    Racism</a:t>
            </a:r>
          </a:p>
          <a:p>
            <a:pPr marL="0" lvl="0" indent="0">
              <a:buNone/>
            </a:pPr>
            <a:r>
              <a:rPr lang="en-US" dirty="0" smtClean="0"/>
              <a:t>- Episcopal </a:t>
            </a:r>
            <a:r>
              <a:rPr lang="en-US" dirty="0"/>
              <a:t>Network for Economic Justice (ENEJ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-  </a:t>
            </a:r>
            <a:r>
              <a:rPr lang="en-US" dirty="0"/>
              <a:t>Leadership in parishes without clergy</a:t>
            </a:r>
          </a:p>
          <a:p>
            <a:pPr marL="0" lvl="0" indent="0">
              <a:buNone/>
            </a:pPr>
            <a:endParaRPr lang="en-US" dirty="0" smtClean="0"/>
          </a:p>
          <a:p>
            <a:pPr marL="285750" lvl="0" indent="-285750">
              <a:buFontTx/>
              <a:buChar char="-"/>
            </a:pPr>
            <a:endParaRPr lang="en-US" dirty="0"/>
          </a:p>
        </p:txBody>
      </p:sp>
      <p:sp>
        <p:nvSpPr>
          <p:cNvPr id="165" name="Google Shape;165;p22"/>
          <p:cNvSpPr txBox="1">
            <a:spLocks noGrp="1"/>
          </p:cNvSpPr>
          <p:nvPr>
            <p:ph type="body" idx="2"/>
          </p:nvPr>
        </p:nvSpPr>
        <p:spPr>
          <a:xfrm>
            <a:off x="3043280" y="1600974"/>
            <a:ext cx="2138319" cy="272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 smtClean="0"/>
              <a:t>- Migration Ministries</a:t>
            </a:r>
          </a:p>
          <a:p>
            <a:pPr marL="0" lvl="0" indent="0">
              <a:buNone/>
            </a:pPr>
            <a:r>
              <a:rPr lang="en-US" dirty="0" smtClean="0"/>
              <a:t>- Ministry </a:t>
            </a:r>
            <a:r>
              <a:rPr lang="en-US" dirty="0"/>
              <a:t>in Resort Communities</a:t>
            </a:r>
          </a:p>
          <a:p>
            <a:pPr marL="0" lvl="0" indent="0">
              <a:buNone/>
            </a:pPr>
            <a:r>
              <a:rPr lang="en-US" dirty="0" smtClean="0"/>
              <a:t>- Public Theology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smtClean="0"/>
              <a:t>Prison/Jail Ministry</a:t>
            </a:r>
          </a:p>
          <a:p>
            <a:pPr marL="0" lvl="0" indent="0">
              <a:buNone/>
            </a:pPr>
            <a:r>
              <a:rPr lang="en-US" dirty="0" smtClean="0"/>
              <a:t>- Recovery Ministries</a:t>
            </a:r>
            <a:endParaRPr lang="en-US" dirty="0"/>
          </a:p>
        </p:txBody>
      </p:sp>
      <p:sp>
        <p:nvSpPr>
          <p:cNvPr id="166" name="Google Shape;166;p22"/>
          <p:cNvSpPr txBox="1">
            <a:spLocks noGrp="1"/>
          </p:cNvSpPr>
          <p:nvPr>
            <p:ph type="body" idx="3"/>
          </p:nvPr>
        </p:nvSpPr>
        <p:spPr>
          <a:xfrm>
            <a:off x="5245562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- Suicide </a:t>
            </a:r>
            <a:r>
              <a:rPr lang="en-US" dirty="0"/>
              <a:t>Prevention</a:t>
            </a:r>
          </a:p>
          <a:p>
            <a:pPr marL="0" lvl="0" indent="0">
              <a:buNone/>
            </a:pPr>
            <a:r>
              <a:rPr lang="en-US" dirty="0" smtClean="0"/>
              <a:t>- United </a:t>
            </a:r>
            <a:r>
              <a:rPr lang="en-US" dirty="0"/>
              <a:t>Thank Offering (UTO)</a:t>
            </a:r>
          </a:p>
          <a:p>
            <a:pPr marL="0" lvl="0" indent="0">
              <a:buNone/>
            </a:pPr>
            <a:r>
              <a:rPr lang="en-US" dirty="0" smtClean="0"/>
              <a:t>- Youth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- Young </a:t>
            </a:r>
            <a:r>
              <a:rPr lang="en-US" dirty="0"/>
              <a:t>Adult / Campus Ministry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67" name="Google Shape;167;p22"/>
          <p:cNvGrpSpPr/>
          <p:nvPr/>
        </p:nvGrpSpPr>
        <p:grpSpPr>
          <a:xfrm>
            <a:off x="313084" y="880445"/>
            <a:ext cx="443239" cy="443239"/>
            <a:chOff x="5941025" y="3634400"/>
            <a:chExt cx="467650" cy="467650"/>
          </a:xfrm>
        </p:grpSpPr>
        <p:sp>
          <p:nvSpPr>
            <p:cNvPr id="168" name="Google Shape;168;p22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2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57917" y="4324350"/>
            <a:ext cx="648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100" dirty="0" smtClean="0">
                <a:solidFill>
                  <a:srgbClr val="9C27B0"/>
                </a:solidFill>
                <a:latin typeface="Montserrat" panose="020B0604020202020204" charset="0"/>
              </a:rPr>
              <a:t>PROVINCEV.ORG/NETWORKS.HTML</a:t>
            </a:r>
            <a:endParaRPr lang="en-US" sz="2400" b="1" spc="100" dirty="0">
              <a:latin typeface="Montserrat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27B0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51026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GET INVOLVED WITH THESE </a:t>
            </a:r>
            <a:r>
              <a:rPr lang="en-US" dirty="0" smtClean="0">
                <a:solidFill>
                  <a:srgbClr val="9C27B0"/>
                </a:solidFill>
              </a:rPr>
              <a:t> AFFILIATED ORGANIZATIONS</a:t>
            </a:r>
            <a:endParaRPr dirty="0">
              <a:solidFill>
                <a:srgbClr val="9C27B0"/>
              </a:solidFill>
            </a:endParaRPr>
          </a:p>
        </p:txBody>
      </p:sp>
      <p:sp>
        <p:nvSpPr>
          <p:cNvPr id="164" name="Google Shape;164;p22"/>
          <p:cNvSpPr txBox="1">
            <a:spLocks noGrp="1"/>
          </p:cNvSpPr>
          <p:nvPr>
            <p:ph type="body" idx="1"/>
          </p:nvPr>
        </p:nvSpPr>
        <p:spPr>
          <a:xfrm>
            <a:off x="841000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 smtClean="0"/>
              <a:t>- The Brotherhood of St. Andrew 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- Church </a:t>
            </a:r>
            <a:r>
              <a:rPr lang="en-US" dirty="0"/>
              <a:t>Periodical </a:t>
            </a:r>
            <a:r>
              <a:rPr lang="en-US" dirty="0" smtClean="0"/>
              <a:t>Club (CPC)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- Episcopal Church Women (ECW)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165" name="Google Shape;165;p22"/>
          <p:cNvSpPr txBox="1">
            <a:spLocks noGrp="1"/>
          </p:cNvSpPr>
          <p:nvPr>
            <p:ph type="body" idx="2"/>
          </p:nvPr>
        </p:nvSpPr>
        <p:spPr>
          <a:xfrm>
            <a:off x="3043280" y="1600975"/>
            <a:ext cx="297652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- Episcopal Relief and Development</a:t>
            </a:r>
          </a:p>
          <a:p>
            <a:pPr marL="0" lvl="0" indent="0">
              <a:buNone/>
            </a:pPr>
            <a:r>
              <a:rPr lang="en-US" dirty="0"/>
              <a:t>- United Thank Offering (UTO)</a:t>
            </a:r>
          </a:p>
          <a:p>
            <a:pPr marL="0" lvl="0" indent="0">
              <a:buNone/>
            </a:pPr>
            <a:r>
              <a:rPr lang="en-US" dirty="0"/>
              <a:t>- </a:t>
            </a:r>
            <a:r>
              <a:rPr lang="en-US" dirty="0" smtClean="0"/>
              <a:t>The Order Of The Daughters </a:t>
            </a:r>
            <a:r>
              <a:rPr lang="en-US" dirty="0"/>
              <a:t>Of The King, </a:t>
            </a:r>
            <a:r>
              <a:rPr lang="en-US" dirty="0" smtClean="0"/>
              <a:t>Inc. </a:t>
            </a:r>
            <a:r>
              <a:rPr lang="en-US" dirty="0"/>
              <a:t>™ </a:t>
            </a:r>
          </a:p>
        </p:txBody>
      </p:sp>
      <p:grpSp>
        <p:nvGrpSpPr>
          <p:cNvPr id="167" name="Google Shape;167;p22"/>
          <p:cNvGrpSpPr/>
          <p:nvPr/>
        </p:nvGrpSpPr>
        <p:grpSpPr>
          <a:xfrm>
            <a:off x="313084" y="880445"/>
            <a:ext cx="443239" cy="443239"/>
            <a:chOff x="5941025" y="3634400"/>
            <a:chExt cx="467650" cy="467650"/>
          </a:xfrm>
        </p:grpSpPr>
        <p:sp>
          <p:nvSpPr>
            <p:cNvPr id="168" name="Google Shape;168;p22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2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57917" y="4324350"/>
            <a:ext cx="648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100" dirty="0" smtClean="0">
                <a:solidFill>
                  <a:srgbClr val="9C27B0"/>
                </a:solidFill>
                <a:latin typeface="Montserrat" panose="020B0604020202020204" charset="0"/>
              </a:rPr>
              <a:t>PROVINCEV.ORG/NETWORKS.HTML</a:t>
            </a:r>
            <a:endParaRPr lang="en-US" sz="2400" b="1" spc="100" dirty="0"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>
            <a:spLocks noGrp="1"/>
          </p:cNvSpPr>
          <p:nvPr>
            <p:ph type="title"/>
          </p:nvPr>
        </p:nvSpPr>
        <p:spPr>
          <a:xfrm>
            <a:off x="838301" y="1246780"/>
            <a:ext cx="3047899" cy="11992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smtClean="0">
                <a:solidFill>
                  <a:srgbClr val="607D8B"/>
                </a:solidFill>
              </a:rPr>
              <a:t>BIG PROVINCIAL GATHERING</a:t>
            </a:r>
            <a:r>
              <a:rPr lang="en-US" dirty="0">
                <a:solidFill>
                  <a:srgbClr val="607D8B"/>
                </a:solidFill>
              </a:rPr>
              <a:t/>
            </a:r>
            <a:br>
              <a:rPr lang="en-US" dirty="0">
                <a:solidFill>
                  <a:srgbClr val="607D8B"/>
                </a:solidFill>
              </a:rPr>
            </a:br>
            <a:r>
              <a:rPr lang="en-US" dirty="0">
                <a:solidFill>
                  <a:srgbClr val="607D8B"/>
                </a:solidFill>
              </a:rPr>
              <a:t>April 29-30, </a:t>
            </a:r>
            <a:r>
              <a:rPr lang="en-US" dirty="0" smtClean="0">
                <a:solidFill>
                  <a:srgbClr val="607D8B"/>
                </a:solidFill>
              </a:rPr>
              <a:t>2022</a:t>
            </a:r>
            <a:endParaRPr dirty="0"/>
          </a:p>
        </p:txBody>
      </p:sp>
      <p:sp>
        <p:nvSpPr>
          <p:cNvPr id="180" name="Google Shape;180;p23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65755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/>
              <a:t>South Bend, Indiana</a:t>
            </a:r>
          </a:p>
          <a:p>
            <a:r>
              <a:rPr lang="en-US" dirty="0"/>
              <a:t>Mark your calendar!</a:t>
            </a:r>
          </a:p>
          <a:p>
            <a:r>
              <a:rPr lang="en-US" dirty="0"/>
              <a:t>More details coming soon</a:t>
            </a:r>
            <a:r>
              <a:rPr lang="en-US" dirty="0" smtClean="0"/>
              <a:t>!</a:t>
            </a:r>
            <a:endParaRPr lang="en-US" dirty="0"/>
          </a:p>
          <a:p>
            <a:r>
              <a:rPr lang="en-US" dirty="0"/>
              <a:t>This event will include an electing Synod.</a:t>
            </a:r>
          </a:p>
        </p:txBody>
      </p:sp>
      <p:grpSp>
        <p:nvGrpSpPr>
          <p:cNvPr id="181" name="Google Shape;181;p23"/>
          <p:cNvGrpSpPr/>
          <p:nvPr/>
        </p:nvGrpSpPr>
        <p:grpSpPr>
          <a:xfrm>
            <a:off x="318378" y="1331944"/>
            <a:ext cx="429606" cy="377755"/>
            <a:chOff x="1929775" y="320925"/>
            <a:chExt cx="423800" cy="372650"/>
          </a:xfrm>
        </p:grpSpPr>
        <p:sp>
          <p:nvSpPr>
            <p:cNvPr id="182" name="Google Shape;182;p23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l" t="t" r="r" b="b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l" t="t" r="r" b="b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l" t="t" r="r" b="b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l" t="t" r="r" b="b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l" t="t" r="r" b="b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2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841000" y="665300"/>
            <a:ext cx="62456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2400" dirty="0" smtClean="0"/>
              <a:t>LEADERSHIP </a:t>
            </a:r>
            <a:r>
              <a:rPr lang="en" sz="2400" dirty="0" smtClean="0">
                <a:solidFill>
                  <a:srgbClr val="CDDC39"/>
                </a:solidFill>
              </a:rPr>
              <a:t>COACHING </a:t>
            </a:r>
            <a:r>
              <a:rPr lang="en" dirty="0" smtClean="0"/>
              <a:t>PROJECT</a:t>
            </a:r>
            <a:endParaRPr sz="2400" dirty="0">
              <a:solidFill>
                <a:srgbClr val="CDDC39"/>
              </a:solidFill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1409700" y="1200150"/>
            <a:ext cx="5334000" cy="256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Bef>
                <a:spcPts val="600"/>
              </a:spcBef>
            </a:pPr>
            <a:r>
              <a:rPr lang="en-US" sz="1800" dirty="0">
                <a:solidFill>
                  <a:srgbClr val="666666"/>
                </a:solidFill>
                <a:latin typeface="Montserrat" panose="00000800000000000000" charset="0"/>
                <a:ea typeface="Karla"/>
                <a:cs typeface="Karla"/>
                <a:sym typeface="Karla"/>
              </a:rPr>
              <a:t>The Leadership Coaching Project </a:t>
            </a:r>
            <a:r>
              <a:rPr lang="en-US" sz="1800" dirty="0" smtClean="0">
                <a:solidFill>
                  <a:srgbClr val="666666"/>
                </a:solidFill>
                <a:latin typeface="Montserrat" panose="00000800000000000000" charset="0"/>
                <a:ea typeface="Karla"/>
                <a:cs typeface="Karla"/>
                <a:sym typeface="Karla"/>
              </a:rPr>
              <a:t>is </a:t>
            </a:r>
            <a:r>
              <a:rPr lang="en-US" sz="1800" dirty="0">
                <a:solidFill>
                  <a:srgbClr val="666666"/>
                </a:solidFill>
                <a:latin typeface="Montserrat" panose="00000800000000000000" charset="0"/>
                <a:ea typeface="Karla"/>
                <a:cs typeface="Karla"/>
                <a:sym typeface="Karla"/>
              </a:rPr>
              <a:t>offering an opportunity too good to pass up:</a:t>
            </a:r>
          </a:p>
          <a:p>
            <a:pPr lvl="0" algn="ctr">
              <a:spcBef>
                <a:spcPts val="600"/>
              </a:spcBef>
            </a:pPr>
            <a:r>
              <a:rPr lang="en-US" sz="2400" b="1" dirty="0">
                <a:solidFill>
                  <a:srgbClr val="666666"/>
                </a:solidFill>
                <a:latin typeface="Montserrat" panose="00000800000000000000" charset="0"/>
                <a:ea typeface="Karla"/>
                <a:cs typeface="Karla"/>
                <a:sym typeface="Karla"/>
              </a:rPr>
              <a:t>3 sessions  - at no charge!</a:t>
            </a:r>
          </a:p>
          <a:p>
            <a:pPr lvl="0" algn="ctr">
              <a:spcBef>
                <a:spcPts val="600"/>
              </a:spcBef>
            </a:pPr>
            <a:r>
              <a:rPr lang="en-US" sz="1800" dirty="0">
                <a:solidFill>
                  <a:srgbClr val="666666"/>
                </a:solidFill>
                <a:latin typeface="Montserrat" panose="00000800000000000000" charset="0"/>
                <a:ea typeface="Karla"/>
                <a:cs typeface="Karla"/>
                <a:sym typeface="Karla"/>
              </a:rPr>
              <a:t>These 50-minute sessions will focus on the </a:t>
            </a:r>
            <a:r>
              <a:rPr lang="en-US" sz="1800" dirty="0" smtClean="0">
                <a:solidFill>
                  <a:srgbClr val="666666"/>
                </a:solidFill>
                <a:latin typeface="Montserrat" panose="00000800000000000000" charset="0"/>
                <a:ea typeface="Karla"/>
                <a:cs typeface="Karla"/>
                <a:sym typeface="Karla"/>
              </a:rPr>
              <a:t>lay </a:t>
            </a:r>
            <a:r>
              <a:rPr lang="en-US" sz="1800" dirty="0">
                <a:solidFill>
                  <a:srgbClr val="666666"/>
                </a:solidFill>
                <a:latin typeface="Montserrat" panose="00000800000000000000" charset="0"/>
                <a:ea typeface="Karla"/>
                <a:cs typeface="Karla"/>
                <a:sym typeface="Karla"/>
              </a:rPr>
              <a:t>or clergy leader processing through </a:t>
            </a:r>
            <a:r>
              <a:rPr lang="en-US" sz="1800" dirty="0" smtClean="0">
                <a:solidFill>
                  <a:srgbClr val="666666"/>
                </a:solidFill>
                <a:latin typeface="Montserrat" panose="00000800000000000000" charset="0"/>
                <a:ea typeface="Karla"/>
                <a:cs typeface="Karla"/>
                <a:sym typeface="Karla"/>
              </a:rPr>
              <a:t>and planning </a:t>
            </a:r>
            <a:r>
              <a:rPr lang="en-US" sz="1800" dirty="0">
                <a:solidFill>
                  <a:srgbClr val="666666"/>
                </a:solidFill>
                <a:latin typeface="Montserrat" panose="00000800000000000000" charset="0"/>
                <a:ea typeface="Karla"/>
                <a:cs typeface="Karla"/>
                <a:sym typeface="Karla"/>
              </a:rPr>
              <a:t>for the effects of the pandemic </a:t>
            </a:r>
            <a:r>
              <a:rPr lang="en-US" sz="1800" dirty="0" smtClean="0">
                <a:solidFill>
                  <a:srgbClr val="666666"/>
                </a:solidFill>
                <a:latin typeface="Montserrat" panose="00000800000000000000" charset="0"/>
                <a:ea typeface="Karla"/>
                <a:cs typeface="Karla"/>
                <a:sym typeface="Karla"/>
              </a:rPr>
              <a:t>and next </a:t>
            </a:r>
            <a:r>
              <a:rPr lang="en-US" sz="1800" dirty="0">
                <a:solidFill>
                  <a:srgbClr val="666666"/>
                </a:solidFill>
                <a:latin typeface="Montserrat" panose="00000800000000000000" charset="0"/>
                <a:ea typeface="Karla"/>
                <a:cs typeface="Karla"/>
                <a:sym typeface="Karla"/>
              </a:rPr>
              <a:t>steps for the community.</a:t>
            </a:r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026" name="Picture 2" descr="C:\Users\aschroen\Downloads\KE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33" y="3272425"/>
            <a:ext cx="191553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3852275"/>
            <a:ext cx="647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Montserrat" panose="00000800000000000000" charset="0"/>
              </a:rPr>
              <a:t>Learn more:</a:t>
            </a:r>
            <a:br>
              <a:rPr lang="en-US" sz="2800" b="1" dirty="0">
                <a:solidFill>
                  <a:schemeClr val="tx1"/>
                </a:solidFill>
                <a:latin typeface="Montserrat" panose="00000800000000000000" charset="0"/>
              </a:rPr>
            </a:br>
            <a:r>
              <a:rPr lang="en-US" sz="2800" b="1" dirty="0">
                <a:solidFill>
                  <a:schemeClr val="tx1"/>
                </a:solidFill>
                <a:latin typeface="Montserrat" panose="00000800000000000000" charset="0"/>
              </a:rPr>
              <a:t>ProvinceV.org/</a:t>
            </a:r>
            <a:r>
              <a:rPr lang="en-US" sz="2800" b="1" dirty="0" err="1">
                <a:solidFill>
                  <a:schemeClr val="tx1"/>
                </a:solidFill>
                <a:latin typeface="Montserrat" panose="00000800000000000000" charset="0"/>
              </a:rPr>
              <a:t>FreeCoaching</a:t>
            </a:r>
            <a:endParaRPr lang="en-US" sz="2800" dirty="0">
              <a:solidFill>
                <a:schemeClr val="tx1"/>
              </a:solidFill>
              <a:latin typeface="Montserrat" panose="000008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091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841000" y="665300"/>
            <a:ext cx="62456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2400" dirty="0" smtClean="0"/>
              <a:t>LEADERSHIP </a:t>
            </a:r>
            <a:r>
              <a:rPr lang="en" sz="2400" dirty="0" smtClean="0">
                <a:solidFill>
                  <a:srgbClr val="CDDC39"/>
                </a:solidFill>
              </a:rPr>
              <a:t>COACHING </a:t>
            </a:r>
            <a:r>
              <a:rPr lang="en" dirty="0" smtClean="0"/>
              <a:t>PROJECT</a:t>
            </a:r>
            <a:endParaRPr sz="2400" dirty="0">
              <a:solidFill>
                <a:srgbClr val="CDDC39"/>
              </a:solidFill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1981200" y="1428749"/>
            <a:ext cx="4419600" cy="184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2000" b="1" dirty="0">
                <a:solidFill>
                  <a:srgbClr val="666666"/>
                </a:solidFill>
                <a:latin typeface="Montserrat" panose="00000800000000000000" charset="0"/>
                <a:ea typeface="Karla"/>
                <a:cs typeface="Karla"/>
                <a:sym typeface="Karla"/>
              </a:rPr>
              <a:t>Types of </a:t>
            </a:r>
            <a:r>
              <a:rPr lang="en-US" sz="2000" b="1" dirty="0" smtClean="0">
                <a:solidFill>
                  <a:srgbClr val="666666"/>
                </a:solidFill>
                <a:latin typeface="Montserrat" panose="00000800000000000000" charset="0"/>
                <a:ea typeface="Karla"/>
                <a:cs typeface="Karla"/>
                <a:sym typeface="Karla"/>
              </a:rPr>
              <a:t>coaching:</a:t>
            </a:r>
            <a:endParaRPr lang="en-US" sz="500" b="1" dirty="0" smtClean="0">
              <a:solidFill>
                <a:srgbClr val="666666"/>
              </a:solidFill>
              <a:latin typeface="Montserrat" panose="00000800000000000000" charset="0"/>
              <a:ea typeface="Karla"/>
              <a:cs typeface="Karla"/>
              <a:sym typeface="Karla"/>
            </a:endParaRPr>
          </a:p>
          <a:p>
            <a:pPr lvl="2">
              <a:spcBef>
                <a:spcPts val="600"/>
              </a:spcBef>
            </a:pPr>
            <a:r>
              <a:rPr lang="en-US" sz="2000" dirty="0">
                <a:solidFill>
                  <a:srgbClr val="666666"/>
                </a:solidFill>
                <a:latin typeface="Montserrat" panose="00000800000000000000" charset="0"/>
                <a:ea typeface="Karla"/>
                <a:cs typeface="Karla"/>
                <a:sym typeface="Karla"/>
              </a:rPr>
              <a:t> </a:t>
            </a:r>
            <a:r>
              <a:rPr lang="en-US" sz="2000" dirty="0" smtClean="0">
                <a:solidFill>
                  <a:srgbClr val="666666"/>
                </a:solidFill>
                <a:latin typeface="Montserrat" panose="00000800000000000000" charset="0"/>
                <a:ea typeface="Karla"/>
                <a:cs typeface="Karla"/>
                <a:sym typeface="Karla"/>
              </a:rPr>
              <a:t>    - Individual </a:t>
            </a:r>
            <a:r>
              <a:rPr lang="en-US" sz="2000" dirty="0">
                <a:solidFill>
                  <a:srgbClr val="666666"/>
                </a:solidFill>
                <a:latin typeface="Montserrat" panose="00000800000000000000" charset="0"/>
                <a:ea typeface="Karla"/>
                <a:cs typeface="Karla"/>
                <a:sym typeface="Karla"/>
              </a:rPr>
              <a:t>Coaching</a:t>
            </a:r>
          </a:p>
          <a:p>
            <a:pPr lvl="5">
              <a:spcBef>
                <a:spcPts val="600"/>
              </a:spcBef>
            </a:pPr>
            <a:r>
              <a:rPr lang="en-US" sz="2000" dirty="0" smtClean="0">
                <a:solidFill>
                  <a:srgbClr val="666666"/>
                </a:solidFill>
                <a:latin typeface="Montserrat" panose="00000800000000000000" charset="0"/>
                <a:ea typeface="Karla"/>
                <a:cs typeface="Karla"/>
                <a:sym typeface="Karla"/>
              </a:rPr>
              <a:t>     - Coaching </a:t>
            </a:r>
            <a:r>
              <a:rPr lang="en-US" sz="2000" dirty="0">
                <a:solidFill>
                  <a:srgbClr val="666666"/>
                </a:solidFill>
                <a:latin typeface="Montserrat" panose="00000800000000000000" charset="0"/>
                <a:ea typeface="Karla"/>
                <a:cs typeface="Karla"/>
                <a:sym typeface="Karla"/>
              </a:rPr>
              <a:t>Clusters</a:t>
            </a:r>
          </a:p>
          <a:p>
            <a:pPr lvl="5">
              <a:spcBef>
                <a:spcPts val="600"/>
              </a:spcBef>
            </a:pPr>
            <a:r>
              <a:rPr lang="en-US" sz="2000" dirty="0" smtClean="0">
                <a:solidFill>
                  <a:srgbClr val="666666"/>
                </a:solidFill>
                <a:latin typeface="Montserrat" panose="00000800000000000000" charset="0"/>
                <a:ea typeface="Karla"/>
                <a:cs typeface="Karla"/>
                <a:sym typeface="Karla"/>
              </a:rPr>
              <a:t>     - Team Coaching </a:t>
            </a:r>
            <a:endParaRPr lang="en-US" sz="2000" dirty="0">
              <a:solidFill>
                <a:srgbClr val="666666"/>
              </a:solidFill>
              <a:latin typeface="Montserrat" panose="00000800000000000000" charset="0"/>
              <a:ea typeface="Karla"/>
              <a:cs typeface="Karla"/>
              <a:sym typeface="Karla"/>
            </a:endParaRPr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026" name="Picture 2" descr="C:\Users\aschroen\Downloads\KE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33" y="3272425"/>
            <a:ext cx="191553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3852275"/>
            <a:ext cx="647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Montserrat" panose="00000800000000000000" charset="0"/>
              </a:rPr>
              <a:t>Learn more:</a:t>
            </a:r>
            <a:br>
              <a:rPr lang="en-US" sz="2800" b="1" dirty="0">
                <a:solidFill>
                  <a:schemeClr val="tx1"/>
                </a:solidFill>
                <a:latin typeface="Montserrat" panose="00000800000000000000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Montserrat" panose="00000800000000000000" charset="0"/>
              </a:rPr>
              <a:t>ProvinceV.org/LCP</a:t>
            </a:r>
            <a:endParaRPr lang="en-US" sz="2800" dirty="0">
              <a:solidFill>
                <a:schemeClr val="tx1"/>
              </a:solidFill>
              <a:latin typeface="Montserrat" panose="000008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205948"/>
      </p:ext>
    </p:extLst>
  </p:cSld>
  <p:clrMapOvr>
    <a:masterClrMapping/>
  </p:clrMapOvr>
</p:sld>
</file>

<file path=ppt/theme/theme1.xml><?xml version="1.0" encoding="utf-8"?>
<a:theme xmlns:a="http://schemas.openxmlformats.org/drawingml/2006/main" name="Arviragus template">
  <a:themeElements>
    <a:clrScheme name="Custom 347">
      <a:dk1>
        <a:srgbClr val="666666"/>
      </a:dk1>
      <a:lt1>
        <a:srgbClr val="FFFFFF"/>
      </a:lt1>
      <a:dk2>
        <a:srgbClr val="999999"/>
      </a:dk2>
      <a:lt2>
        <a:srgbClr val="DCE2E7"/>
      </a:lt2>
      <a:accent1>
        <a:srgbClr val="8BC34A"/>
      </a:accent1>
      <a:accent2>
        <a:srgbClr val="00BCD4"/>
      </a:accent2>
      <a:accent3>
        <a:srgbClr val="9C27B0"/>
      </a:accent3>
      <a:accent4>
        <a:srgbClr val="E91E63"/>
      </a:accent4>
      <a:accent5>
        <a:srgbClr val="FF9800"/>
      </a:accent5>
      <a:accent6>
        <a:srgbClr val="FFEB3B"/>
      </a:accent6>
      <a:hlink>
        <a:srgbClr val="2196F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419</Words>
  <Application>Microsoft Office PowerPoint</Application>
  <PresentationFormat>On-screen Show (16:9)</PresentationFormat>
  <Paragraphs>119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Montserrat</vt:lpstr>
      <vt:lpstr>Karla</vt:lpstr>
      <vt:lpstr>Calibri</vt:lpstr>
      <vt:lpstr>Arviragus template</vt:lpstr>
      <vt:lpstr>HOUSEKEEPING &amp; HOSPITALITY</vt:lpstr>
      <vt:lpstr>IDENTIFY  YOUR DIOCESE</vt:lpstr>
      <vt:lpstr>WHAT DOES THE  PROVINCE DO?</vt:lpstr>
      <vt:lpstr>PowerPoint Presentation</vt:lpstr>
      <vt:lpstr>GET INVOLVED WITH THESE NETWORKS</vt:lpstr>
      <vt:lpstr>GET INVOLVED WITH THESE  AFFILIATED ORGANIZATIONS</vt:lpstr>
      <vt:lpstr>BIG PROVINCIAL GATHERING April 29-30, 2022</vt:lpstr>
      <vt:lpstr>LEADERSHIP COACHING PROJECT</vt:lpstr>
      <vt:lpstr>LEADERSHIP COACHING PROJECT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PROVINCE V SYNOD 2021</dc:title>
  <dc:creator>Anna Stania</dc:creator>
  <cp:lastModifiedBy>Anna Stania</cp:lastModifiedBy>
  <cp:revision>30</cp:revision>
  <dcterms:modified xsi:type="dcterms:W3CDTF">2021-04-30T17:25:03Z</dcterms:modified>
</cp:coreProperties>
</file>